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Quicksand" pitchFamily="2" charset="77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 Noë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39" d="100"/>
          <a:sy n="139" d="100"/>
        </p:scale>
        <p:origin x="176" y="5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fluency-tutor%C2%AE-for-google/ejajakfhhhhkifioabcekjjlhpoiijfa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fluency-tutor%C2%AE-for-google/ejajakfhhhhkifioabcekjjlhpoiijfa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7/08/21/12/16/podcast-2665180__480.png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9575381b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9575381bb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9575381b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9575381b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b6116299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b6116299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9575381b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9575381b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b6116299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b6116299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b6116299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b6116299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b6116299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b6116299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b="1">
                <a:solidFill>
                  <a:schemeClr val="dk1"/>
                </a:solidFill>
              </a:rPr>
              <a:t>Fait intéressant</a:t>
            </a:r>
            <a:r>
              <a:rPr lang="fr-CA">
                <a:solidFill>
                  <a:schemeClr val="dk1"/>
                </a:solidFill>
              </a:rPr>
              <a:t> : </a:t>
            </a:r>
            <a:r>
              <a:rPr lang="fr-CA" u="sng">
                <a:solidFill>
                  <a:srgbClr val="1155CC"/>
                </a:solidFill>
                <a:hlinkClick r:id="rId3"/>
              </a:rPr>
              <a:t>Fluency Tuto</a:t>
            </a:r>
            <a:r>
              <a:rPr lang="fr-CA">
                <a:solidFill>
                  <a:schemeClr val="dk1"/>
                </a:solidFill>
              </a:rPr>
              <a:t>r est une extension à la suite Google. Elle permet à l’enseignant de copier un texte et inviter les élèves à écouter la synthèse vocale du texte. Ensuite, l’élève pourra s'entraîner à lire le texte et s’enregistrer. L’enseignant pourra lui donner une rétroaction, afin qu’il puisse se réajuster.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b6116299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b6116299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b="1">
                <a:solidFill>
                  <a:schemeClr val="dk1"/>
                </a:solidFill>
              </a:rPr>
              <a:t>Fait intéressant</a:t>
            </a:r>
            <a:r>
              <a:rPr lang="fr-CA">
                <a:solidFill>
                  <a:schemeClr val="dk1"/>
                </a:solidFill>
              </a:rPr>
              <a:t> : </a:t>
            </a:r>
            <a:r>
              <a:rPr lang="fr-CA" u="sng">
                <a:solidFill>
                  <a:srgbClr val="1155CC"/>
                </a:solidFill>
                <a:hlinkClick r:id="rId3"/>
              </a:rPr>
              <a:t>Fluency Tuto</a:t>
            </a:r>
            <a:r>
              <a:rPr lang="fr-CA">
                <a:solidFill>
                  <a:schemeClr val="dk1"/>
                </a:solidFill>
              </a:rPr>
              <a:t>r est une extension à la suite Google. Elle permet à l’enseignant de copier un texte et inviter les élèves à écouter la synthèse vocale du texte. Ensuite, l’élève pourra s'entraîner à lire le texte et s’enregistrer. L’enseignant pourra lui donner une rétroaction, afin qu’il puisse se réajuster.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b6116299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b6116299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b6116299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b6116299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9575381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9575381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b6116299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b6116299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000" u="sng">
                <a:solidFill>
                  <a:schemeClr val="accent5"/>
                </a:solidFill>
                <a:hlinkClick r:id="rId3"/>
              </a:rPr>
              <a:t>https://cdn.pixabay.com/photo/2017/08/21/12/16/podcast-2665180__480.png</a:t>
            </a:r>
            <a:r>
              <a:rPr lang="fr-CA" sz="1800">
                <a:solidFill>
                  <a:schemeClr val="dk2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b6116299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b6116299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b61162995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b61162995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9575381b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9575381b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9575381b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9575381b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b611629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b611629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9575381b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9575381b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9575381b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9575381b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9575381b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9575381b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b6116299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b6116299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b6116299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b6116299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lpalo.com/" TargetMode="External"/><Relationship Id="rId7" Type="http://schemas.openxmlformats.org/officeDocument/2006/relationships/hyperlink" Target="https://docs.google.com/document/d/17MlMgAgpr_WTQ8BmZdZullrOGSZmGgSfrM4XmgfcfwI/cop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oundcloud.com/classe-56a/balado-aliments" TargetMode="External"/><Relationship Id="rId5" Type="http://schemas.openxmlformats.org/officeDocument/2006/relationships/hyperlink" Target="https://lpalo.com/podcasts/formats-puce/astronautes-droles-de-journees/" TargetMode="External"/><Relationship Id="rId4" Type="http://schemas.openxmlformats.org/officeDocument/2006/relationships/hyperlink" Target="https://lpalo.com/podcasts/formats-puce/astronautes-a-table/" TargetMode="Externa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apps.apple.com/us/app/voice-recorder-audio-editor/id685310398" TargetMode="External"/><Relationship Id="rId7" Type="http://schemas.openxmlformats.org/officeDocument/2006/relationships/hyperlink" Target="https://docs.google.com/forms/d/1Jod8MzfUmj73bB7bVKNTt5T3rvzWyTniGASc3B83Gio/cop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upport.office.com/fr-fr/article/enregistrer-des-notes-audio-et-vid%C3%A9o-b90fa4a2-253b-47ec-99bd-c9b368268465" TargetMode="External"/><Relationship Id="rId5" Type="http://schemas.openxmlformats.org/officeDocument/2006/relationships/hyperlink" Target="https://youtu.be/AayuxBukIUw" TargetMode="External"/><Relationship Id="rId4" Type="http://schemas.openxmlformats.org/officeDocument/2006/relationships/hyperlink" Target="https://apps.apple.com/ca/app/dictaphone-enregistreur-audio/id595361888?l=fr" TargetMode="Externa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tiff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bit.ly/ateliers-formatifs" TargetMode="External"/><Relationship Id="rId7" Type="http://schemas.openxmlformats.org/officeDocument/2006/relationships/hyperlink" Target="https://support.office.com/fr-fr/article/enregistrer-des-notes-audio-et-vid%C3%A9o-b90fa4a2-253b-47ec-99bd-c9b36826846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ps.apple.com/ca/app/dictaphone-enregistreur-audio/id595361888?l=fr" TargetMode="External"/><Relationship Id="rId5" Type="http://schemas.openxmlformats.org/officeDocument/2006/relationships/hyperlink" Target="https://apps.apple.com/us/app/voice-recorder-audio-editor/id685310398" TargetMode="External"/><Relationship Id="rId4" Type="http://schemas.openxmlformats.org/officeDocument/2006/relationships/hyperlink" Target="https://chrome.google.com/webstore/detail/fluency-tutor%C2%AE-for-google/ejajakfhhhhkifioabcekjjlhpoiijfa" TargetMode="External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tiff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udacity.fr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hyperlink" Target="https://freesound.org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cenaudio.com/download" TargetMode="External"/><Relationship Id="rId13" Type="http://schemas.openxmlformats.org/officeDocument/2006/relationships/hyperlink" Target="https://apps.apple.com/ca/app/garageband/id408709785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6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udacityteam.org/download/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://bit.ly/tutoriel-audacity" TargetMode="External"/><Relationship Id="rId10" Type="http://schemas.openxmlformats.org/officeDocument/2006/relationships/hyperlink" Target="https://www.nch.com.au/mixpad/index.html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tiff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chrome.google.com/webstore/detail/screencastify-screen-vide/mmeijimgabbpbgpdklnllpncmdofkcpn" TargetMode="External"/><Relationship Id="rId7" Type="http://schemas.openxmlformats.org/officeDocument/2006/relationships/hyperlink" Target="https://itunes.apple.com/ca/app/imovie/id377298193?l=fr&amp;mt=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lipgrid.com/" TargetMode="External"/><Relationship Id="rId5" Type="http://schemas.openxmlformats.org/officeDocument/2006/relationships/hyperlink" Target="https://www.loom.com/" TargetMode="External"/><Relationship Id="rId4" Type="http://schemas.openxmlformats.org/officeDocument/2006/relationships/hyperlink" Target="https://screencast-o-matic.com/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hyperlink" Target="https://youtu.be/Pd4hcncwob8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S2_BXd_tQ4Q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youtu.be/v3NfaFr_atc" TargetMode="External"/><Relationship Id="rId10" Type="http://schemas.openxmlformats.org/officeDocument/2006/relationships/image" Target="../media/image8.tiff"/><Relationship Id="rId4" Type="http://schemas.openxmlformats.org/officeDocument/2006/relationships/hyperlink" Target="https://youtu.be/e9XPnSaMbXE" TargetMode="External"/><Relationship Id="rId9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s://itunes.apple.com/ca/app/paper/id506003812?l=fr&amp;mt=8" TargetMode="External"/><Relationship Id="rId7" Type="http://schemas.openxmlformats.org/officeDocument/2006/relationships/hyperlink" Target="http://www.youtube.com/watch?v=RexjIyAxte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roducts.office.com/fr-ca/onenote/digital-note-taking-app" TargetMode="External"/><Relationship Id="rId5" Type="http://schemas.openxmlformats.org/officeDocument/2006/relationships/hyperlink" Target="https://sketch.io/sketchpad/fr/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itunes.apple.com/ca/app/tayasui-sketches/id641900855?l=fr&amp;mt=8" TargetMode="Externa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363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Journal de bord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Communication orale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300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pour l’enseignant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1875" y="3028950"/>
            <a:ext cx="200025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CE11628-A722-084C-8734-9FED2C16C3A6}"/>
              </a:ext>
            </a:extLst>
          </p:cNvPr>
          <p:cNvSpPr txBox="1"/>
          <p:nvPr/>
        </p:nvSpPr>
        <p:spPr>
          <a:xfrm>
            <a:off x="6510772" y="4902427"/>
            <a:ext cx="2576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800" dirty="0"/>
              <a:t>Version PC - PowerPoint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311700" y="216000"/>
            <a:ext cx="8520600" cy="8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latin typeface="Quicksand"/>
                <a:ea typeface="Quicksand"/>
                <a:cs typeface="Quicksand"/>
                <a:sym typeface="Quicksand"/>
              </a:rPr>
              <a:t>Module 3</a:t>
            </a: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latin typeface="Quicksand"/>
                <a:ea typeface="Quicksand"/>
                <a:cs typeface="Quicksand"/>
                <a:sym typeface="Quicksand"/>
              </a:rPr>
              <a:t>Illustrer pour mieux se comprendre</a:t>
            </a: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solidFill>
                  <a:srgbClr val="0097A7"/>
                </a:solidFill>
                <a:latin typeface="Quicksand"/>
                <a:ea typeface="Quicksand"/>
                <a:cs typeface="Quicksand"/>
                <a:sym typeface="Quicksand"/>
              </a:rPr>
              <a:t>Réflexion</a:t>
            </a:r>
            <a:endParaRPr sz="1400" b="1">
              <a:solidFill>
                <a:srgbClr val="0097A7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Vous venez d’expérimenter une tâche qui permet d’exploiter le sketchnote pour valider la compréhension des élèves en vue d’une communication orale authentique.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/>
              <a:t>Comment le sketchnote peut-il aider l’élève à valider sa compréhension d’un texte lu ? Croyez-vous que l’utilisation du sketchnote aura un impact sur les communications orales des élèves 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pSp>
        <p:nvGrpSpPr>
          <p:cNvPr id="171" name="Google Shape;171;p22"/>
          <p:cNvGrpSpPr/>
          <p:nvPr/>
        </p:nvGrpSpPr>
        <p:grpSpPr>
          <a:xfrm>
            <a:off x="572700" y="3301200"/>
            <a:ext cx="8063700" cy="1746300"/>
            <a:chOff x="648900" y="3149075"/>
            <a:chExt cx="8063700" cy="1746300"/>
          </a:xfrm>
        </p:grpSpPr>
        <p:sp>
          <p:nvSpPr>
            <p:cNvPr id="172" name="Google Shape;172;p22"/>
            <p:cNvSpPr/>
            <p:nvPr/>
          </p:nvSpPr>
          <p:spPr>
            <a:xfrm>
              <a:off x="648900" y="3149075"/>
              <a:ext cx="8063700" cy="1746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2"/>
            <p:cNvSpPr txBox="1"/>
            <p:nvPr/>
          </p:nvSpPr>
          <p:spPr>
            <a:xfrm>
              <a:off x="820700" y="3263600"/>
              <a:ext cx="7672200" cy="149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4" name="Google Shape;174;p2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9" y="4225450"/>
            <a:ext cx="929416" cy="8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8675" y="87975"/>
            <a:ext cx="1433050" cy="13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813592-A2AE-FF4A-BD2A-322703E37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9974" y="2498450"/>
            <a:ext cx="946726" cy="9467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311700" y="216000"/>
            <a:ext cx="8520600" cy="8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latin typeface="Quicksand"/>
                <a:ea typeface="Quicksand"/>
                <a:cs typeface="Quicksand"/>
                <a:sym typeface="Quicksand"/>
              </a:rPr>
              <a:t>Module 4</a:t>
            </a: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latin typeface="Quicksand"/>
                <a:ea typeface="Quicksand"/>
                <a:cs typeface="Quicksand"/>
                <a:sym typeface="Quicksand"/>
              </a:rPr>
              <a:t>À la manière de … Le balado professionnel pour s’inspirer</a:t>
            </a: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solidFill>
                  <a:srgbClr val="0097A7"/>
                </a:solidFill>
                <a:latin typeface="Quicksand"/>
                <a:ea typeface="Quicksand"/>
                <a:cs typeface="Quicksand"/>
                <a:sym typeface="Quicksand"/>
              </a:rPr>
              <a:t>Activité 4</a:t>
            </a:r>
            <a:endParaRPr sz="1400" b="1">
              <a:solidFill>
                <a:srgbClr val="0097A7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8520600" cy="24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-CA" dirty="0"/>
              <a:t>Écoutez deux </a:t>
            </a:r>
            <a:r>
              <a:rPr lang="fr-CA" dirty="0" err="1"/>
              <a:t>balados</a:t>
            </a:r>
            <a:r>
              <a:rPr lang="fr-CA" dirty="0"/>
              <a:t> de </a:t>
            </a:r>
            <a:r>
              <a:rPr lang="fr-CA" i="1" u="sng" dirty="0">
                <a:solidFill>
                  <a:schemeClr val="hlink"/>
                </a:solidFill>
                <a:hlinkClick r:id="rId3"/>
              </a:rPr>
              <a:t>La Puce à l’oreille: </a:t>
            </a:r>
            <a:endParaRPr i="1" dirty="0"/>
          </a:p>
          <a:p>
            <a:pPr marL="0" lvl="0" indent="457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u="sng" dirty="0">
                <a:solidFill>
                  <a:schemeClr val="hlink"/>
                </a:solidFill>
                <a:hlinkClick r:id="rId4"/>
              </a:rPr>
              <a:t>Astronautes: à table !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u="sng" dirty="0">
                <a:solidFill>
                  <a:schemeClr val="hlink"/>
                </a:solidFill>
                <a:hlinkClick r:id="rId5"/>
              </a:rPr>
              <a:t>Astronautes: Leurs drôles de journées !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 startAt="2"/>
            </a:pPr>
            <a:r>
              <a:rPr lang="fr-CA" dirty="0"/>
              <a:t>Écoutez un </a:t>
            </a:r>
            <a:r>
              <a:rPr lang="fr-CA" dirty="0" err="1"/>
              <a:t>balado</a:t>
            </a:r>
            <a:r>
              <a:rPr lang="fr-CA" dirty="0"/>
              <a:t> réalisé par des élèves du 3e cycle</a:t>
            </a:r>
          </a:p>
          <a:p>
            <a:pPr marL="11430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fr-CA" u="sng" dirty="0">
                <a:solidFill>
                  <a:schemeClr val="hlink"/>
                </a:solidFill>
                <a:hlinkClick r:id="rId6"/>
              </a:rPr>
              <a:t>https://soundcloud.com/classe-56a/balado-aliments</a:t>
            </a:r>
            <a:endParaRPr lang="fr-CA" u="sng" dirty="0">
              <a:solidFill>
                <a:schemeClr val="hlink"/>
              </a:solidFill>
            </a:endParaRPr>
          </a:p>
          <a:p>
            <a:pPr marL="1143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fr-CA" dirty="0"/>
              <a:t>3. Complétez, au besoin, </a:t>
            </a:r>
            <a:r>
              <a:rPr lang="fr-CA" dirty="0">
                <a:hlinkClick r:id="rId7"/>
              </a:rPr>
              <a:t>la fiche de prise de notes</a:t>
            </a:r>
            <a:r>
              <a:rPr lang="fr-CA" dirty="0"/>
              <a:t>.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82" name="Google Shape;182;p23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9" y="4225450"/>
            <a:ext cx="929416" cy="8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61900" y="139200"/>
            <a:ext cx="792050" cy="7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311700" y="216000"/>
            <a:ext cx="8520600" cy="8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latin typeface="Quicksand"/>
                <a:ea typeface="Quicksand"/>
                <a:cs typeface="Quicksand"/>
                <a:sym typeface="Quicksand"/>
              </a:rPr>
              <a:t>Module 4</a:t>
            </a: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latin typeface="Quicksand"/>
                <a:ea typeface="Quicksand"/>
                <a:cs typeface="Quicksand"/>
                <a:sym typeface="Quicksand"/>
              </a:rPr>
              <a:t>À la manière de … Le balado professionnel pour s’inspirer</a:t>
            </a: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solidFill>
                  <a:srgbClr val="0097A7"/>
                </a:solidFill>
                <a:latin typeface="Quicksand"/>
                <a:ea typeface="Quicksand"/>
                <a:cs typeface="Quicksand"/>
                <a:sym typeface="Quicksand"/>
              </a:rPr>
              <a:t>Réflexion</a:t>
            </a:r>
            <a:endParaRPr sz="1400" b="1">
              <a:solidFill>
                <a:srgbClr val="0097A7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Vous venez d’écouter un balado professionnel et celui d’élèves du 3e cycle.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/>
              <a:t>D’après vous, quels éléments, caractérisant les balados, ont été mis en place par les élèves du 3e cycle 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/>
              <a:t>Comment croyez-vous que l’enseignement des stratégies d’écoute peut avoir un lien avec le résultat final que peut produire l’élève 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pSp>
        <p:nvGrpSpPr>
          <p:cNvPr id="190" name="Google Shape;190;p24"/>
          <p:cNvGrpSpPr/>
          <p:nvPr/>
        </p:nvGrpSpPr>
        <p:grpSpPr>
          <a:xfrm>
            <a:off x="572700" y="3301200"/>
            <a:ext cx="8063700" cy="1746300"/>
            <a:chOff x="648900" y="3149075"/>
            <a:chExt cx="8063700" cy="1746300"/>
          </a:xfrm>
        </p:grpSpPr>
        <p:sp>
          <p:nvSpPr>
            <p:cNvPr id="191" name="Google Shape;191;p24"/>
            <p:cNvSpPr/>
            <p:nvPr/>
          </p:nvSpPr>
          <p:spPr>
            <a:xfrm>
              <a:off x="648900" y="3149075"/>
              <a:ext cx="8063700" cy="1746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4"/>
            <p:cNvSpPr txBox="1"/>
            <p:nvPr/>
          </p:nvSpPr>
          <p:spPr>
            <a:xfrm>
              <a:off x="820700" y="3263600"/>
              <a:ext cx="7672200" cy="149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3" name="Google Shape;193;p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9" y="4225450"/>
            <a:ext cx="929416" cy="8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900" y="139200"/>
            <a:ext cx="792050" cy="7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298478-218E-B546-98E4-7BF1BF6CB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599" y="2643309"/>
            <a:ext cx="812171" cy="8121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>
            <a:spLocks noGrp="1"/>
          </p:cNvSpPr>
          <p:nvPr>
            <p:ph type="title"/>
          </p:nvPr>
        </p:nvSpPr>
        <p:spPr>
          <a:xfrm>
            <a:off x="311700" y="216000"/>
            <a:ext cx="8520600" cy="8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latin typeface="Quicksand"/>
                <a:ea typeface="Quicksand"/>
                <a:cs typeface="Quicksand"/>
                <a:sym typeface="Quicksand"/>
              </a:rPr>
              <a:t>Module 5 A</a:t>
            </a: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latin typeface="Quicksand"/>
                <a:ea typeface="Quicksand"/>
                <a:cs typeface="Quicksand"/>
                <a:sym typeface="Quicksand"/>
              </a:rPr>
              <a:t>Un, deux… test ? Vous m’entendez ?</a:t>
            </a: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solidFill>
                  <a:srgbClr val="0097A7"/>
                </a:solidFill>
                <a:latin typeface="Quicksand"/>
                <a:ea typeface="Quicksand"/>
                <a:cs typeface="Quicksand"/>
                <a:sym typeface="Quicksand"/>
              </a:rPr>
              <a:t>Activité 5 A</a:t>
            </a:r>
            <a:endParaRPr sz="1400" b="1">
              <a:solidFill>
                <a:srgbClr val="0097A7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97A7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latin typeface="Quicksand"/>
                <a:ea typeface="Quicksand"/>
                <a:cs typeface="Quicksand"/>
                <a:sym typeface="Quicksand"/>
              </a:rPr>
              <a:t>Prendre conscience de ses forces et de ses défis</a:t>
            </a: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body" idx="1"/>
          </p:nvPr>
        </p:nvSpPr>
        <p:spPr>
          <a:xfrm>
            <a:off x="311700" y="1533475"/>
            <a:ext cx="85206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Choisissez un court extrait d’une page de votre livre préféré.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dirty="0"/>
              <a:t>À l’aide de </a:t>
            </a:r>
            <a:r>
              <a:rPr lang="fr-CA" u="sng" dirty="0">
                <a:solidFill>
                  <a:schemeClr val="hlink"/>
                </a:solidFill>
                <a:hlinkClick r:id="rId3"/>
              </a:rPr>
              <a:t>Voice Recorder</a:t>
            </a:r>
            <a:r>
              <a:rPr lang="fr-CA" dirty="0"/>
              <a:t> ou d’une autre application de votre choix:  </a:t>
            </a:r>
            <a:r>
              <a:rPr lang="fr-CA" u="sng" dirty="0">
                <a:solidFill>
                  <a:schemeClr val="hlink"/>
                </a:solidFill>
                <a:hlinkClick r:id="rId4"/>
              </a:rPr>
              <a:t>Dictaphone</a:t>
            </a:r>
            <a:r>
              <a:rPr lang="fr-CA" dirty="0"/>
              <a:t> (tablette), </a:t>
            </a:r>
            <a:r>
              <a:rPr lang="fr-CA" u="sng" dirty="0">
                <a:solidFill>
                  <a:schemeClr val="hlink"/>
                </a:solidFill>
                <a:hlinkClick r:id="rId5"/>
              </a:rPr>
              <a:t>Cloud Audio Recorder </a:t>
            </a:r>
            <a:r>
              <a:rPr lang="fr-CA" dirty="0"/>
              <a:t>(Google), Enregistreur vocal (ordinateur), </a:t>
            </a:r>
            <a:r>
              <a:rPr lang="fr-CA" u="sng" dirty="0">
                <a:solidFill>
                  <a:schemeClr val="hlink"/>
                </a:solidFill>
                <a:hlinkClick r:id="rId6"/>
              </a:rPr>
              <a:t>Enregistrement de notes audio</a:t>
            </a:r>
            <a:r>
              <a:rPr lang="fr-CA" dirty="0"/>
              <a:t> (Office 365).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fr-CA" dirty="0"/>
              <a:t>A. Enregistrez-vous.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dirty="0"/>
              <a:t>B. Réécoutez-vous.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dirty="0"/>
              <a:t>C. Complétez le </a:t>
            </a:r>
            <a:r>
              <a:rPr lang="fr-CA" dirty="0">
                <a:hlinkClick r:id="rId7"/>
              </a:rPr>
              <a:t>formulaire d’autoévaluation</a:t>
            </a:r>
            <a:r>
              <a:rPr lang="fr-CA" dirty="0"/>
              <a:t>.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dirty="0"/>
              <a:t>D. Choisissez un des éléments suivants que vous aimeriez travailler : prononciation, intonation, débit ou volume.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01" name="Google Shape;201;p25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9" y="4225450"/>
            <a:ext cx="929416" cy="8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61900" y="139200"/>
            <a:ext cx="792050" cy="7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>
            <a:spLocks noGrp="1"/>
          </p:cNvSpPr>
          <p:nvPr>
            <p:ph type="title"/>
          </p:nvPr>
        </p:nvSpPr>
        <p:spPr>
          <a:xfrm>
            <a:off x="311700" y="216000"/>
            <a:ext cx="8520600" cy="8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latin typeface="Quicksand"/>
                <a:ea typeface="Quicksand"/>
                <a:cs typeface="Quicksand"/>
                <a:sym typeface="Quicksand"/>
              </a:rPr>
              <a:t>Module 5 A</a:t>
            </a: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latin typeface="Quicksand"/>
                <a:ea typeface="Quicksand"/>
                <a:cs typeface="Quicksand"/>
                <a:sym typeface="Quicksand"/>
              </a:rPr>
              <a:t>Un, deux… test ? Vous m’entendez ?</a:t>
            </a: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solidFill>
                  <a:srgbClr val="0097A7"/>
                </a:solidFill>
                <a:latin typeface="Quicksand"/>
                <a:ea typeface="Quicksand"/>
                <a:cs typeface="Quicksand"/>
                <a:sym typeface="Quicksand"/>
              </a:rPr>
              <a:t>Apprentissage technique</a:t>
            </a:r>
            <a:endParaRPr sz="1400" b="1">
              <a:solidFill>
                <a:srgbClr val="0097A7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97A7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400" b="1">
                <a:latin typeface="Quicksand"/>
                <a:ea typeface="Quicksand"/>
                <a:cs typeface="Quicksand"/>
                <a:sym typeface="Quicksand"/>
              </a:rPr>
              <a:t>Prendre conscience de ses forces et de ses défis</a:t>
            </a: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6"/>
          <p:cNvSpPr txBox="1">
            <a:spLocks noGrp="1"/>
          </p:cNvSpPr>
          <p:nvPr>
            <p:ph type="body" idx="1"/>
          </p:nvPr>
        </p:nvSpPr>
        <p:spPr>
          <a:xfrm>
            <a:off x="311700" y="1418400"/>
            <a:ext cx="85206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dirty="0"/>
              <a:t>Contrainte : N’y passez pas la nuit !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CA"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CA"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sz="1600" dirty="0"/>
              <a:t>Défi : Déposez </a:t>
            </a:r>
            <a:br>
              <a:rPr lang="fr-CA" sz="1600" dirty="0"/>
            </a:br>
            <a:r>
              <a:rPr lang="fr-CA" sz="1600" dirty="0"/>
              <a:t>votre premier enregistrement </a:t>
            </a:r>
            <a:br>
              <a:rPr lang="fr-CA" sz="1600" dirty="0"/>
            </a:br>
            <a:r>
              <a:rPr lang="fr-CA" sz="1600" dirty="0"/>
              <a:t>audio dans le journal de bord.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17" name="Google Shape;2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1900" y="139200"/>
            <a:ext cx="792050" cy="7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CBC1BDD-E1B2-7E4B-A6CC-CB43AD5A7B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075" y="1890333"/>
            <a:ext cx="4978400" cy="311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10000" dir="5400000" sy="-100000" algn="bl" rotWithShape="0"/>
          </a:effectLst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63DF9B5C-25AC-1C42-9597-4A804A72D2F4}"/>
              </a:ext>
            </a:extLst>
          </p:cNvPr>
          <p:cNvSpPr/>
          <p:nvPr/>
        </p:nvSpPr>
        <p:spPr>
          <a:xfrm>
            <a:off x="3665616" y="2080901"/>
            <a:ext cx="296562" cy="1235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EFE830C-2285-1449-9A87-64DA11F87953}"/>
              </a:ext>
            </a:extLst>
          </p:cNvPr>
          <p:cNvSpPr/>
          <p:nvPr/>
        </p:nvSpPr>
        <p:spPr>
          <a:xfrm>
            <a:off x="8033456" y="2173578"/>
            <a:ext cx="296562" cy="1791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1D91BFE8-2EBA-054F-ACBF-D5BFFFBE31B5}"/>
              </a:ext>
            </a:extLst>
          </p:cNvPr>
          <p:cNvSpPr/>
          <p:nvPr/>
        </p:nvSpPr>
        <p:spPr>
          <a:xfrm>
            <a:off x="7595064" y="2531079"/>
            <a:ext cx="586673" cy="1110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96B5329-F07F-8245-B967-FB83A8AFFD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475" y="2541458"/>
            <a:ext cx="2758597" cy="711896"/>
          </a:xfrm>
          <a:prstGeom prst="rect">
            <a:avLst/>
          </a:prstGeom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F02BE72-A285-A24A-AAA5-3F65D7FDE0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04" y="3623910"/>
            <a:ext cx="520528" cy="435998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041EED96-4816-2847-A15D-62D2D3779BE8}"/>
              </a:ext>
            </a:extLst>
          </p:cNvPr>
          <p:cNvSpPr/>
          <p:nvPr/>
        </p:nvSpPr>
        <p:spPr>
          <a:xfrm>
            <a:off x="3073322" y="2001148"/>
            <a:ext cx="278296" cy="248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1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4D13E2F7-4C46-1C48-98B4-2A395682F03E}"/>
              </a:ext>
            </a:extLst>
          </p:cNvPr>
          <p:cNvCxnSpPr/>
          <p:nvPr/>
        </p:nvCxnSpPr>
        <p:spPr>
          <a:xfrm>
            <a:off x="3351618" y="2142685"/>
            <a:ext cx="313998" cy="0"/>
          </a:xfrm>
          <a:prstGeom prst="straightConnector1">
            <a:avLst/>
          </a:prstGeom>
          <a:ln w="34925">
            <a:solidFill>
              <a:srgbClr val="FF0000"/>
            </a:solidFill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A0A9C2CF-8FC5-E147-BF84-B2BB4902B732}"/>
              </a:ext>
            </a:extLst>
          </p:cNvPr>
          <p:cNvSpPr/>
          <p:nvPr/>
        </p:nvSpPr>
        <p:spPr>
          <a:xfrm>
            <a:off x="8656429" y="2165358"/>
            <a:ext cx="278296" cy="248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2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A5AF0757-2EB5-4F4D-857C-B922C1694F4E}"/>
              </a:ext>
            </a:extLst>
          </p:cNvPr>
          <p:cNvCxnSpPr/>
          <p:nvPr/>
        </p:nvCxnSpPr>
        <p:spPr>
          <a:xfrm>
            <a:off x="8342431" y="2276269"/>
            <a:ext cx="313998" cy="0"/>
          </a:xfrm>
          <a:prstGeom prst="straightConnector1">
            <a:avLst/>
          </a:prstGeom>
          <a:ln w="34925">
            <a:solidFill>
              <a:srgbClr val="FF0000"/>
            </a:solidFill>
            <a:headEnd type="triangle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CE9D783B-963C-C243-A757-69F4B7B466B0}"/>
              </a:ext>
            </a:extLst>
          </p:cNvPr>
          <p:cNvSpPr/>
          <p:nvPr/>
        </p:nvSpPr>
        <p:spPr>
          <a:xfrm>
            <a:off x="8552232" y="2483356"/>
            <a:ext cx="278296" cy="248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3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C316087B-AB0A-FD4F-B0EF-5D763A3C3C41}"/>
              </a:ext>
            </a:extLst>
          </p:cNvPr>
          <p:cNvCxnSpPr/>
          <p:nvPr/>
        </p:nvCxnSpPr>
        <p:spPr>
          <a:xfrm>
            <a:off x="8238234" y="2594267"/>
            <a:ext cx="313998" cy="0"/>
          </a:xfrm>
          <a:prstGeom prst="straightConnector1">
            <a:avLst/>
          </a:prstGeom>
          <a:ln w="34925">
            <a:solidFill>
              <a:srgbClr val="FF0000"/>
            </a:solidFill>
            <a:headEnd type="triangle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8F830ACF-42ED-7F47-AA4D-90CCAB279CBC}"/>
              </a:ext>
            </a:extLst>
          </p:cNvPr>
          <p:cNvSpPr/>
          <p:nvPr/>
        </p:nvSpPr>
        <p:spPr>
          <a:xfrm>
            <a:off x="6859929" y="2930518"/>
            <a:ext cx="278296" cy="248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4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1AFBE6A-48AC-2B44-A029-C6E89160B8B3}"/>
              </a:ext>
            </a:extLst>
          </p:cNvPr>
          <p:cNvCxnSpPr/>
          <p:nvPr/>
        </p:nvCxnSpPr>
        <p:spPr>
          <a:xfrm>
            <a:off x="6545931" y="3041429"/>
            <a:ext cx="313998" cy="0"/>
          </a:xfrm>
          <a:prstGeom prst="straightConnector1">
            <a:avLst/>
          </a:prstGeom>
          <a:ln w="34925">
            <a:solidFill>
              <a:srgbClr val="FF0000"/>
            </a:solidFill>
            <a:headEnd type="triangle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4188D6BB-E564-B747-955A-61C25002A939}"/>
              </a:ext>
            </a:extLst>
          </p:cNvPr>
          <p:cNvSpPr/>
          <p:nvPr/>
        </p:nvSpPr>
        <p:spPr>
          <a:xfrm>
            <a:off x="5554095" y="3677902"/>
            <a:ext cx="278296" cy="248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5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B329639D-771E-2241-95E4-3107D19E8FFF}"/>
              </a:ext>
            </a:extLst>
          </p:cNvPr>
          <p:cNvCxnSpPr/>
          <p:nvPr/>
        </p:nvCxnSpPr>
        <p:spPr>
          <a:xfrm>
            <a:off x="5832391" y="3819439"/>
            <a:ext cx="313998" cy="0"/>
          </a:xfrm>
          <a:prstGeom prst="straightConnector1">
            <a:avLst/>
          </a:prstGeom>
          <a:ln w="34925">
            <a:solidFill>
              <a:srgbClr val="FF0000"/>
            </a:solidFill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oogle Shape;216;p26">
            <a:extLst>
              <a:ext uri="{FF2B5EF4-FFF2-40B4-BE49-F238E27FC236}">
                <a16:creationId xmlns:a16="http://schemas.microsoft.com/office/drawing/2014/main" id="{DA619C35-6C20-F349-9E28-6A4C701D2EA5}"/>
              </a:ext>
            </a:extLst>
          </p:cNvPr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9" y="4225450"/>
            <a:ext cx="929416" cy="8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311700" y="216000"/>
            <a:ext cx="8520600" cy="8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 dirty="0">
                <a:latin typeface="Quicksand"/>
                <a:ea typeface="Quicksand"/>
                <a:cs typeface="Quicksand"/>
                <a:sym typeface="Quicksand"/>
              </a:rPr>
              <a:t>Module 5 A</a:t>
            </a:r>
            <a:endParaRPr sz="18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 dirty="0">
                <a:latin typeface="Quicksand"/>
                <a:ea typeface="Quicksand"/>
                <a:cs typeface="Quicksand"/>
                <a:sym typeface="Quicksand"/>
              </a:rPr>
              <a:t>Un, deux… test ? Vous m’entendez ? </a:t>
            </a:r>
            <a:endParaRPr sz="14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400" b="1" dirty="0">
                <a:latin typeface="Quicksand"/>
                <a:ea typeface="Quicksand"/>
                <a:cs typeface="Quicksand"/>
                <a:sym typeface="Quicksand"/>
              </a:rPr>
              <a:t>Prendre conscience de ses forces et de ses défis</a:t>
            </a:r>
            <a:endParaRPr sz="14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 dirty="0">
                <a:latin typeface="Quicksand"/>
                <a:ea typeface="Quicksand"/>
                <a:cs typeface="Quicksand"/>
                <a:sym typeface="Quicksand"/>
              </a:rPr>
              <a:t>Défi: insérer votre enregistrement audio</a:t>
            </a:r>
            <a:endParaRPr sz="14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23" name="Google Shape;223;p2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9" y="4225450"/>
            <a:ext cx="929416" cy="84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7"/>
          <p:cNvSpPr/>
          <p:nvPr/>
        </p:nvSpPr>
        <p:spPr>
          <a:xfrm>
            <a:off x="5250875" y="1512450"/>
            <a:ext cx="3140400" cy="30480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7"/>
          <p:cNvSpPr/>
          <p:nvPr/>
        </p:nvSpPr>
        <p:spPr>
          <a:xfrm rot="-10795912" flipH="1">
            <a:off x="4913375" y="2934075"/>
            <a:ext cx="252300" cy="23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900" y="139200"/>
            <a:ext cx="792050" cy="7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373994E-051B-7042-BE4A-14B0E46ABB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527" y="2569405"/>
            <a:ext cx="1133097" cy="949091"/>
          </a:xfrm>
          <a:prstGeom prst="rect">
            <a:avLst/>
          </a:prstGeom>
        </p:spPr>
      </p:pic>
      <p:sp>
        <p:nvSpPr>
          <p:cNvPr id="10" name="Google Shape;277;p29">
            <a:extLst>
              <a:ext uri="{FF2B5EF4-FFF2-40B4-BE49-F238E27FC236}">
                <a16:creationId xmlns:a16="http://schemas.microsoft.com/office/drawing/2014/main" id="{52913659-076E-7949-AE77-00F6497A9539}"/>
              </a:ext>
            </a:extLst>
          </p:cNvPr>
          <p:cNvSpPr/>
          <p:nvPr/>
        </p:nvSpPr>
        <p:spPr>
          <a:xfrm>
            <a:off x="6217475" y="2462250"/>
            <a:ext cx="1207200" cy="11484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>
            <a:spLocks noGrp="1"/>
          </p:cNvSpPr>
          <p:nvPr>
            <p:ph type="title"/>
          </p:nvPr>
        </p:nvSpPr>
        <p:spPr>
          <a:xfrm>
            <a:off x="327602" y="216000"/>
            <a:ext cx="8520600" cy="8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 dirty="0">
                <a:latin typeface="Quicksand"/>
                <a:ea typeface="Quicksand"/>
                <a:cs typeface="Quicksand"/>
                <a:sym typeface="Quicksand"/>
              </a:rPr>
              <a:t>Module 5 B</a:t>
            </a:r>
            <a:endParaRPr sz="18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 dirty="0">
                <a:latin typeface="Quicksand"/>
                <a:ea typeface="Quicksand"/>
                <a:cs typeface="Quicksand"/>
                <a:sym typeface="Quicksand"/>
              </a:rPr>
              <a:t>Un, deux… test ? Vous m’entendez ?</a:t>
            </a:r>
            <a:endParaRPr sz="14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 dirty="0">
                <a:solidFill>
                  <a:srgbClr val="0097A7"/>
                </a:solidFill>
                <a:latin typeface="Quicksand"/>
                <a:ea typeface="Quicksand"/>
                <a:cs typeface="Quicksand"/>
                <a:sym typeface="Quicksand"/>
              </a:rPr>
              <a:t>Activité 5 B</a:t>
            </a:r>
            <a:endParaRPr sz="1400" b="1" dirty="0">
              <a:solidFill>
                <a:srgbClr val="0097A7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 dirty="0">
                <a:latin typeface="Quicksand"/>
                <a:ea typeface="Quicksand"/>
                <a:cs typeface="Quicksand"/>
                <a:sym typeface="Quicksand"/>
              </a:rPr>
              <a:t>Travailler les éléments prosodiques de la communication orale</a:t>
            </a:r>
            <a:endParaRPr sz="14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p28"/>
          <p:cNvSpPr txBox="1">
            <a:spLocks noGrp="1"/>
          </p:cNvSpPr>
          <p:nvPr>
            <p:ph type="body" idx="1"/>
          </p:nvPr>
        </p:nvSpPr>
        <p:spPr>
          <a:xfrm>
            <a:off x="311700" y="1533475"/>
            <a:ext cx="8520600" cy="3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Nous vous invitons maintenant à prendre connaissances des cinq ateliers formatifs de l’enseignement de l’oral: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hlinkClick r:id="rId3"/>
              </a:rPr>
              <a:t>http://bit.ly/ateliers-formatifs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/>
              <a:t>Choisir un des ateliers et l’expérimenter à l’aide de l’outil </a:t>
            </a:r>
            <a:r>
              <a:rPr lang="fr-CA" u="sng">
                <a:solidFill>
                  <a:schemeClr val="hlink"/>
                </a:solidFill>
                <a:hlinkClick r:id="rId4"/>
              </a:rPr>
              <a:t>Fluency Tutor</a:t>
            </a:r>
            <a:r>
              <a:rPr lang="fr-CA"/>
              <a:t>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/>
              <a:t>Enregistrez-vous de nouveau… et autant de fois que vous le désirez en utilisant l’extension </a:t>
            </a:r>
            <a:r>
              <a:rPr lang="fr-CA" u="sng">
                <a:solidFill>
                  <a:schemeClr val="hlink"/>
                </a:solidFill>
                <a:hlinkClick r:id="rId4"/>
              </a:rPr>
              <a:t>Fluency Tutor </a:t>
            </a:r>
            <a:r>
              <a:rPr lang="fr-CA"/>
              <a:t>ou une autre application audio de votre choix: </a:t>
            </a:r>
            <a:r>
              <a:rPr lang="fr-CA" u="sng">
                <a:solidFill>
                  <a:schemeClr val="accent5"/>
                </a:solidFill>
                <a:hlinkClick r:id="rId5"/>
              </a:rPr>
              <a:t>Voice Recorder</a:t>
            </a:r>
            <a:r>
              <a:rPr lang="fr-CA"/>
              <a:t>, </a:t>
            </a:r>
            <a:r>
              <a:rPr lang="fr-CA" u="sng">
                <a:solidFill>
                  <a:schemeClr val="accent5"/>
                </a:solidFill>
                <a:hlinkClick r:id="rId6"/>
              </a:rPr>
              <a:t>Dictaphone</a:t>
            </a:r>
            <a:r>
              <a:rPr lang="fr-CA"/>
              <a:t> (tablette), Cloud Audio Recorder (Google), Enregistreur vocal (ordinateur), </a:t>
            </a:r>
            <a:r>
              <a:rPr lang="fr-CA" u="sng">
                <a:solidFill>
                  <a:schemeClr val="accent5"/>
                </a:solidFill>
                <a:hlinkClick r:id="rId7"/>
              </a:rPr>
              <a:t>Enregistrement de notes audio</a:t>
            </a:r>
            <a:r>
              <a:rPr lang="fr-CA"/>
              <a:t> (Office 365)..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5" name="Google Shape;235;p28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9" y="4225450"/>
            <a:ext cx="929416" cy="8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61900" y="139200"/>
            <a:ext cx="792050" cy="7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>
            <a:spLocks noGrp="1"/>
          </p:cNvSpPr>
          <p:nvPr>
            <p:ph type="title"/>
          </p:nvPr>
        </p:nvSpPr>
        <p:spPr>
          <a:xfrm>
            <a:off x="337939" y="216000"/>
            <a:ext cx="8520600" cy="8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 dirty="0">
                <a:latin typeface="Quicksand"/>
                <a:ea typeface="Quicksand"/>
                <a:cs typeface="Quicksand"/>
                <a:sym typeface="Quicksand"/>
              </a:rPr>
              <a:t>Module 5 B</a:t>
            </a:r>
            <a:endParaRPr sz="18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400" b="1" dirty="0">
                <a:latin typeface="Quicksand"/>
                <a:ea typeface="Quicksand"/>
                <a:cs typeface="Quicksand"/>
                <a:sym typeface="Quicksand"/>
              </a:rPr>
              <a:t>Un, deux… test ? Vous m’entendez ?</a:t>
            </a:r>
            <a:endParaRPr sz="14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400" b="1" dirty="0">
                <a:solidFill>
                  <a:srgbClr val="0097A7"/>
                </a:solidFill>
                <a:latin typeface="Quicksand"/>
                <a:ea typeface="Quicksand"/>
                <a:cs typeface="Quicksand"/>
                <a:sym typeface="Quicksand"/>
              </a:rPr>
              <a:t>Apprentissage technique</a:t>
            </a:r>
            <a:endParaRPr sz="1400" b="1" dirty="0">
              <a:solidFill>
                <a:srgbClr val="0097A7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400" b="1" dirty="0">
                <a:latin typeface="Quicksand"/>
                <a:ea typeface="Quicksand"/>
                <a:cs typeface="Quicksand"/>
                <a:sym typeface="Quicksand"/>
              </a:rPr>
              <a:t>Travailler les éléments prosodiques de la </a:t>
            </a:r>
            <a:r>
              <a:rPr lang="fr-CA" sz="1400" b="1">
                <a:latin typeface="Quicksand"/>
                <a:ea typeface="Quicksand"/>
                <a:cs typeface="Quicksand"/>
                <a:sym typeface="Quicksand"/>
              </a:rPr>
              <a:t>communication orale</a:t>
            </a:r>
            <a:endParaRPr sz="18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2" name="Google Shape;242;p29"/>
          <p:cNvSpPr txBox="1">
            <a:spLocks noGrp="1"/>
          </p:cNvSpPr>
          <p:nvPr>
            <p:ph type="body" idx="1"/>
          </p:nvPr>
        </p:nvSpPr>
        <p:spPr>
          <a:xfrm>
            <a:off x="311700" y="1296000"/>
            <a:ext cx="85206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dirty="0"/>
              <a:t>Contrainte : Choisir un atelier formatif à expérimenter et enregistrez-vous de nouveau.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CA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CA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dirty="0"/>
              <a:t>Défi : Déposez votre dernier</a:t>
            </a:r>
            <a:br>
              <a:rPr lang="fr-CA" dirty="0"/>
            </a:br>
            <a:r>
              <a:rPr lang="fr-CA" dirty="0"/>
              <a:t>enregistrement audio</a:t>
            </a:r>
            <a:br>
              <a:rPr lang="fr-CA" dirty="0"/>
            </a:br>
            <a:r>
              <a:rPr lang="fr-CA" dirty="0"/>
              <a:t>dans le journal de bord.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51" name="Google Shape;2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1900" y="139200"/>
            <a:ext cx="792050" cy="7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ABDCB7D-6663-6642-8036-0CC7553F5A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550" y="1814133"/>
            <a:ext cx="4978400" cy="311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10000" dir="5400000" sy="-100000" algn="bl" rotWithShape="0"/>
          </a:effectLst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EE128F8-3718-6F4E-8C51-3634DB44DBD9}"/>
              </a:ext>
            </a:extLst>
          </p:cNvPr>
          <p:cNvSpPr/>
          <p:nvPr/>
        </p:nvSpPr>
        <p:spPr>
          <a:xfrm>
            <a:off x="3656091" y="2004701"/>
            <a:ext cx="296562" cy="1235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6CDCEBA-84CB-0B4E-99C7-9EB6932638EC}"/>
              </a:ext>
            </a:extLst>
          </p:cNvPr>
          <p:cNvSpPr/>
          <p:nvPr/>
        </p:nvSpPr>
        <p:spPr>
          <a:xfrm>
            <a:off x="8023931" y="2097378"/>
            <a:ext cx="296562" cy="1791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9334BF5-1151-BE45-A49B-A4EA8EAE289B}"/>
              </a:ext>
            </a:extLst>
          </p:cNvPr>
          <p:cNvSpPr/>
          <p:nvPr/>
        </p:nvSpPr>
        <p:spPr>
          <a:xfrm>
            <a:off x="7585539" y="2454879"/>
            <a:ext cx="586673" cy="1110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895CF3A-D814-F949-9477-222D896B69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950" y="2465258"/>
            <a:ext cx="2758597" cy="711896"/>
          </a:xfrm>
          <a:prstGeom prst="rect">
            <a:avLst/>
          </a:prstGeom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B5CE63A-B2D0-0741-AECC-C4544B0642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179" y="3547710"/>
            <a:ext cx="520528" cy="435998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6A475734-2139-E740-8D84-56786F474893}"/>
              </a:ext>
            </a:extLst>
          </p:cNvPr>
          <p:cNvSpPr/>
          <p:nvPr/>
        </p:nvSpPr>
        <p:spPr>
          <a:xfrm>
            <a:off x="3063797" y="1924948"/>
            <a:ext cx="278296" cy="248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1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CD708E9-56D4-274A-9789-CD3800057ECB}"/>
              </a:ext>
            </a:extLst>
          </p:cNvPr>
          <p:cNvCxnSpPr/>
          <p:nvPr/>
        </p:nvCxnSpPr>
        <p:spPr>
          <a:xfrm>
            <a:off x="3342093" y="2066485"/>
            <a:ext cx="313998" cy="0"/>
          </a:xfrm>
          <a:prstGeom prst="straightConnector1">
            <a:avLst/>
          </a:prstGeom>
          <a:ln w="34925">
            <a:solidFill>
              <a:srgbClr val="FF0000"/>
            </a:solidFill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C6C3F71-88AA-7743-B814-2604D4EB4022}"/>
              </a:ext>
            </a:extLst>
          </p:cNvPr>
          <p:cNvCxnSpPr/>
          <p:nvPr/>
        </p:nvCxnSpPr>
        <p:spPr>
          <a:xfrm>
            <a:off x="8332906" y="2200069"/>
            <a:ext cx="313998" cy="0"/>
          </a:xfrm>
          <a:prstGeom prst="straightConnector1">
            <a:avLst/>
          </a:prstGeom>
          <a:ln w="34925">
            <a:solidFill>
              <a:srgbClr val="FF0000"/>
            </a:solidFill>
            <a:headEnd type="triangle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83F414DD-598A-F741-A48A-C86AA4B37868}"/>
              </a:ext>
            </a:extLst>
          </p:cNvPr>
          <p:cNvSpPr/>
          <p:nvPr/>
        </p:nvSpPr>
        <p:spPr>
          <a:xfrm>
            <a:off x="8542707" y="2407156"/>
            <a:ext cx="278296" cy="248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3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CCD5E22-DAB3-C64C-AF9B-BA745489B417}"/>
              </a:ext>
            </a:extLst>
          </p:cNvPr>
          <p:cNvCxnSpPr/>
          <p:nvPr/>
        </p:nvCxnSpPr>
        <p:spPr>
          <a:xfrm>
            <a:off x="8228709" y="2518067"/>
            <a:ext cx="313998" cy="0"/>
          </a:xfrm>
          <a:prstGeom prst="straightConnector1">
            <a:avLst/>
          </a:prstGeom>
          <a:ln w="34925">
            <a:solidFill>
              <a:srgbClr val="FF0000"/>
            </a:solidFill>
            <a:headEnd type="triangle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BEA1771F-08F9-5248-BD2C-739ECEB0F776}"/>
              </a:ext>
            </a:extLst>
          </p:cNvPr>
          <p:cNvSpPr/>
          <p:nvPr/>
        </p:nvSpPr>
        <p:spPr>
          <a:xfrm>
            <a:off x="6850404" y="2854318"/>
            <a:ext cx="278296" cy="248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4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C8FB06E-476A-BF47-811B-D4DE135F27E3}"/>
              </a:ext>
            </a:extLst>
          </p:cNvPr>
          <p:cNvCxnSpPr/>
          <p:nvPr/>
        </p:nvCxnSpPr>
        <p:spPr>
          <a:xfrm>
            <a:off x="6536406" y="2965229"/>
            <a:ext cx="313998" cy="0"/>
          </a:xfrm>
          <a:prstGeom prst="straightConnector1">
            <a:avLst/>
          </a:prstGeom>
          <a:ln w="34925">
            <a:solidFill>
              <a:srgbClr val="FF0000"/>
            </a:solidFill>
            <a:headEnd type="triangle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B4598B97-E486-B043-A639-345C8AC9D5DE}"/>
              </a:ext>
            </a:extLst>
          </p:cNvPr>
          <p:cNvSpPr/>
          <p:nvPr/>
        </p:nvSpPr>
        <p:spPr>
          <a:xfrm>
            <a:off x="5544570" y="3601702"/>
            <a:ext cx="278296" cy="248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5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117F471-1130-BA4E-8A82-DBBD48945320}"/>
              </a:ext>
            </a:extLst>
          </p:cNvPr>
          <p:cNvCxnSpPr/>
          <p:nvPr/>
        </p:nvCxnSpPr>
        <p:spPr>
          <a:xfrm>
            <a:off x="5822866" y="3743239"/>
            <a:ext cx="313998" cy="0"/>
          </a:xfrm>
          <a:prstGeom prst="straightConnector1">
            <a:avLst/>
          </a:prstGeom>
          <a:ln w="34925">
            <a:solidFill>
              <a:srgbClr val="FF0000"/>
            </a:solidFill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oogle Shape;243;p29">
            <a:extLst>
              <a:ext uri="{FF2B5EF4-FFF2-40B4-BE49-F238E27FC236}">
                <a16:creationId xmlns:a16="http://schemas.microsoft.com/office/drawing/2014/main" id="{667682EF-17B3-304B-91C2-E93584677161}"/>
              </a:ext>
            </a:extLst>
          </p:cNvPr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9" y="4225450"/>
            <a:ext cx="929416" cy="8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>
            <a:spLocks noGrp="1"/>
          </p:cNvSpPr>
          <p:nvPr>
            <p:ph type="title"/>
          </p:nvPr>
        </p:nvSpPr>
        <p:spPr>
          <a:xfrm>
            <a:off x="311700" y="216000"/>
            <a:ext cx="8520600" cy="8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latin typeface="Quicksand"/>
                <a:ea typeface="Quicksand"/>
                <a:cs typeface="Quicksand"/>
                <a:sym typeface="Quicksand"/>
              </a:rPr>
              <a:t>Module 5 B</a:t>
            </a: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latin typeface="Quicksand"/>
                <a:ea typeface="Quicksand"/>
                <a:cs typeface="Quicksand"/>
                <a:sym typeface="Quicksand"/>
              </a:rPr>
              <a:t>Un, deux… test ? Vous m’entendez ?</a:t>
            </a: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400" b="1">
                <a:latin typeface="Quicksand"/>
                <a:ea typeface="Quicksand"/>
                <a:cs typeface="Quicksand"/>
                <a:sym typeface="Quicksand"/>
              </a:rPr>
              <a:t>Travailler des éléments de la communication orale selon nos propres défis</a:t>
            </a: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800" b="1">
                <a:latin typeface="Quicksand"/>
                <a:ea typeface="Quicksand"/>
                <a:cs typeface="Quicksand"/>
                <a:sym typeface="Quicksand"/>
              </a:rPr>
              <a:t>Défi: insérer votre enregistrement audio</a:t>
            </a: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3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9" y="4225450"/>
            <a:ext cx="929416" cy="8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900" y="139200"/>
            <a:ext cx="792050" cy="7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0"/>
          <p:cNvSpPr/>
          <p:nvPr/>
        </p:nvSpPr>
        <p:spPr>
          <a:xfrm>
            <a:off x="5250875" y="1512450"/>
            <a:ext cx="3140400" cy="30480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0"/>
          <p:cNvSpPr/>
          <p:nvPr/>
        </p:nvSpPr>
        <p:spPr>
          <a:xfrm>
            <a:off x="6217475" y="2462250"/>
            <a:ext cx="1207200" cy="1148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0"/>
          <p:cNvSpPr/>
          <p:nvPr/>
        </p:nvSpPr>
        <p:spPr>
          <a:xfrm rot="-10795912" flipH="1">
            <a:off x="4913375" y="2934075"/>
            <a:ext cx="252300" cy="23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23824E6-61A1-8E45-8E70-3736423C98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527" y="2569405"/>
            <a:ext cx="1133097" cy="94909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>
            <a:spLocks noGrp="1"/>
          </p:cNvSpPr>
          <p:nvPr>
            <p:ph type="title"/>
          </p:nvPr>
        </p:nvSpPr>
        <p:spPr>
          <a:xfrm>
            <a:off x="311700" y="216000"/>
            <a:ext cx="8520600" cy="8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latin typeface="Quicksand"/>
                <a:ea typeface="Quicksand"/>
                <a:cs typeface="Quicksand"/>
                <a:sym typeface="Quicksand"/>
              </a:rPr>
              <a:t>Module 5</a:t>
            </a: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400" b="1">
                <a:latin typeface="Quicksand"/>
                <a:ea typeface="Quicksand"/>
                <a:cs typeface="Quicksand"/>
                <a:sym typeface="Quicksand"/>
              </a:rPr>
              <a:t>Un, deux… test ? Vous m’entendez ?</a:t>
            </a: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400" b="1">
                <a:solidFill>
                  <a:srgbClr val="0097A7"/>
                </a:solidFill>
                <a:latin typeface="Quicksand"/>
                <a:ea typeface="Quicksand"/>
                <a:cs typeface="Quicksand"/>
                <a:sym typeface="Quicksand"/>
              </a:rPr>
              <a:t>Réflexion</a:t>
            </a:r>
            <a:endParaRPr sz="1400" b="1">
              <a:solidFill>
                <a:srgbClr val="0097A7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400" b="1">
                <a:latin typeface="Quicksand"/>
                <a:ea typeface="Quicksand"/>
                <a:cs typeface="Quicksand"/>
                <a:sym typeface="Quicksand"/>
              </a:rPr>
              <a:t>Travailler des éléments de la communication orale selon nos propres défis</a:t>
            </a: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body" idx="1"/>
          </p:nvPr>
        </p:nvSpPr>
        <p:spPr>
          <a:xfrm>
            <a:off x="311700" y="1299600"/>
            <a:ext cx="85206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Vous venez d’expérimenter une tâche qui permet de s’autoréguler en vue de produire une meilleure communication orale.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dirty="0"/>
              <a:t>Y </a:t>
            </a:r>
            <a:r>
              <a:rPr lang="fr-CA" dirty="0" err="1"/>
              <a:t>a-t-il</a:t>
            </a:r>
            <a:r>
              <a:rPr lang="fr-CA" dirty="0"/>
              <a:t> une différence entre la première et la dernière version de votre enregistrement 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dirty="0"/>
              <a:t>Comment pourriez-vous mettre les ateliers formatifs en place dans votre classe 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269" name="Google Shape;269;p31"/>
          <p:cNvGrpSpPr/>
          <p:nvPr/>
        </p:nvGrpSpPr>
        <p:grpSpPr>
          <a:xfrm>
            <a:off x="572700" y="3301200"/>
            <a:ext cx="8063700" cy="1746300"/>
            <a:chOff x="648900" y="3149075"/>
            <a:chExt cx="8063700" cy="1746300"/>
          </a:xfrm>
        </p:grpSpPr>
        <p:sp>
          <p:nvSpPr>
            <p:cNvPr id="270" name="Google Shape;270;p31"/>
            <p:cNvSpPr/>
            <p:nvPr/>
          </p:nvSpPr>
          <p:spPr>
            <a:xfrm>
              <a:off x="648900" y="3149075"/>
              <a:ext cx="8063700" cy="1746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1"/>
            <p:cNvSpPr txBox="1"/>
            <p:nvPr/>
          </p:nvSpPr>
          <p:spPr>
            <a:xfrm>
              <a:off x="820700" y="3263600"/>
              <a:ext cx="7672200" cy="149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2" name="Google Shape;272;p3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9" y="4225450"/>
            <a:ext cx="929416" cy="8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900" y="139200"/>
            <a:ext cx="792050" cy="7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7966604-CB88-0041-A17F-6A4902F64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9674" y="1855500"/>
            <a:ext cx="946726" cy="9467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latin typeface="Quicksand"/>
                <a:ea typeface="Quicksand"/>
                <a:cs typeface="Quicksand"/>
                <a:sym typeface="Quicksand"/>
              </a:rPr>
              <a:t>Module 1</a:t>
            </a: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400" b="1">
                <a:latin typeface="Quicksand"/>
                <a:ea typeface="Quicksand"/>
                <a:cs typeface="Quicksand"/>
                <a:sym typeface="Quicksand"/>
              </a:rPr>
              <a:t>Faire le tour de la question… sur de bonnes questions !</a:t>
            </a: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400" b="1">
                <a:solidFill>
                  <a:srgbClr val="0097A7"/>
                </a:solidFill>
                <a:latin typeface="Quicksand"/>
                <a:ea typeface="Quicksand"/>
                <a:cs typeface="Quicksand"/>
                <a:sym typeface="Quicksand"/>
              </a:rPr>
              <a:t>Réflexion</a:t>
            </a:r>
            <a:endParaRPr sz="1400" b="1">
              <a:solidFill>
                <a:srgbClr val="0097A7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Vous venez d’expérimenter une tâche qui permet de réagir aux propos des autres.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dirty="0"/>
              <a:t>Comment cette pratique </a:t>
            </a:r>
            <a:r>
              <a:rPr lang="fr-CA" dirty="0" err="1"/>
              <a:t>pourra-t-elle</a:t>
            </a:r>
            <a:r>
              <a:rPr lang="fr-CA" dirty="0"/>
              <a:t> soutenir votre enseignement?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dirty="0"/>
              <a:t>Comment peut-elle être utilisée avec vos élèves afin d’améliorer la qualité de leurs échanges en communication orale spontanée?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63" name="Google Shape;63;p14"/>
          <p:cNvGrpSpPr/>
          <p:nvPr/>
        </p:nvGrpSpPr>
        <p:grpSpPr>
          <a:xfrm>
            <a:off x="572700" y="3301475"/>
            <a:ext cx="8063700" cy="1746300"/>
            <a:chOff x="648900" y="3149075"/>
            <a:chExt cx="8063700" cy="1746300"/>
          </a:xfrm>
        </p:grpSpPr>
        <p:sp>
          <p:nvSpPr>
            <p:cNvPr id="64" name="Google Shape;64;p14"/>
            <p:cNvSpPr/>
            <p:nvPr/>
          </p:nvSpPr>
          <p:spPr>
            <a:xfrm>
              <a:off x="648900" y="3149075"/>
              <a:ext cx="8063700" cy="1746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4"/>
            <p:cNvSpPr txBox="1"/>
            <p:nvPr/>
          </p:nvSpPr>
          <p:spPr>
            <a:xfrm>
              <a:off x="820700" y="3263600"/>
              <a:ext cx="7672200" cy="149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6" name="Google Shape;66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9" y="4225450"/>
            <a:ext cx="929416" cy="8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0" y="162325"/>
            <a:ext cx="742576" cy="74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EDBEB20-0465-164A-87A9-F0FD12DAD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301" y="2412012"/>
            <a:ext cx="946726" cy="94672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 txBox="1">
            <a:spLocks noGrp="1"/>
          </p:cNvSpPr>
          <p:nvPr>
            <p:ph type="title"/>
          </p:nvPr>
        </p:nvSpPr>
        <p:spPr>
          <a:xfrm>
            <a:off x="311700" y="216000"/>
            <a:ext cx="8520600" cy="9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latin typeface="Quicksand"/>
                <a:ea typeface="Quicksand"/>
                <a:cs typeface="Quicksand"/>
                <a:sym typeface="Quicksand"/>
              </a:rPr>
              <a:t>Module 6</a:t>
            </a: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latin typeface="Quicksand"/>
                <a:ea typeface="Quicksand"/>
                <a:cs typeface="Quicksand"/>
                <a:sym typeface="Quicksand"/>
              </a:rPr>
              <a:t>Apprendre, c’est bien ! Partager ses apprentissages, c’est encore mieux !</a:t>
            </a: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400" b="1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Activité 6</a:t>
            </a:r>
            <a:endParaRPr sz="1400" b="1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2"/>
          <p:cNvSpPr txBox="1">
            <a:spLocks noGrp="1"/>
          </p:cNvSpPr>
          <p:nvPr>
            <p:ph type="body" idx="1"/>
          </p:nvPr>
        </p:nvSpPr>
        <p:spPr>
          <a:xfrm>
            <a:off x="290150" y="1144725"/>
            <a:ext cx="85206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Explorer le logiciel </a:t>
            </a:r>
            <a:r>
              <a:rPr lang="fr-CA" u="sng" dirty="0">
                <a:solidFill>
                  <a:schemeClr val="hlink"/>
                </a:solidFill>
                <a:hlinkClick r:id="rId3"/>
              </a:rPr>
              <a:t>Audacity.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dirty="0"/>
              <a:t>Enregistrer une courte séquence de votre voix à l’aide d’un micro.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dirty="0"/>
              <a:t>Insérez un son (vous pouvez utiliser le site </a:t>
            </a:r>
            <a:r>
              <a:rPr lang="fr-CA" u="sng" dirty="0">
                <a:solidFill>
                  <a:schemeClr val="hlink"/>
                </a:solidFill>
                <a:hlinkClick r:id="rId4"/>
              </a:rPr>
              <a:t>freesound.org</a:t>
            </a:r>
            <a:r>
              <a:rPr lang="fr-CA" dirty="0"/>
              <a:t>).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dirty="0"/>
              <a:t>Amusez-vous à utiliser les outils de base (raccourcir un son, ajuster le volume de l'enregistrement principal, exporter la piste en MP3, </a:t>
            </a:r>
            <a:r>
              <a:rPr lang="fr-CA" dirty="0" err="1"/>
              <a:t>etc</a:t>
            </a:r>
            <a:r>
              <a:rPr lang="fr-CA" dirty="0"/>
              <a:t> 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80" name="Google Shape;280;p3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9" y="4225450"/>
            <a:ext cx="929416" cy="8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2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775" y="168875"/>
            <a:ext cx="720001" cy="72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 txBox="1">
            <a:spLocks noGrp="1"/>
          </p:cNvSpPr>
          <p:nvPr>
            <p:ph type="title"/>
          </p:nvPr>
        </p:nvSpPr>
        <p:spPr>
          <a:xfrm>
            <a:off x="311700" y="216000"/>
            <a:ext cx="8520600" cy="9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 dirty="0">
                <a:latin typeface="Quicksand"/>
                <a:ea typeface="Quicksand"/>
                <a:cs typeface="Quicksand"/>
                <a:sym typeface="Quicksand"/>
              </a:rPr>
              <a:t>Module 6</a:t>
            </a:r>
            <a:endParaRPr sz="18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 dirty="0">
                <a:latin typeface="Quicksand"/>
                <a:ea typeface="Quicksand"/>
                <a:cs typeface="Quicksand"/>
                <a:sym typeface="Quicksand"/>
              </a:rPr>
              <a:t>Apprendre, c’est bien ! Partager ses apprentissages, c’est encore mieux !</a:t>
            </a:r>
            <a:endParaRPr sz="14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 dirty="0">
                <a:solidFill>
                  <a:srgbClr val="0097A7"/>
                </a:solidFill>
                <a:latin typeface="Quicksand"/>
                <a:ea typeface="Quicksand"/>
                <a:cs typeface="Quicksand"/>
                <a:sym typeface="Quicksand"/>
              </a:rPr>
              <a:t>Apprentissage technique</a:t>
            </a:r>
            <a:endParaRPr sz="1400" b="1" dirty="0">
              <a:solidFill>
                <a:srgbClr val="0097A7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88" name="Google Shape;288;p3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9" y="4225450"/>
            <a:ext cx="929416" cy="8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775" y="168875"/>
            <a:ext cx="720001" cy="7200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04;p32">
            <a:extLst>
              <a:ext uri="{FF2B5EF4-FFF2-40B4-BE49-F238E27FC236}">
                <a16:creationId xmlns:a16="http://schemas.microsoft.com/office/drawing/2014/main" id="{0DF9C0DF-370F-E043-97C0-B2000598C6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0150" y="1449525"/>
            <a:ext cx="85206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Contrainte : Votre montage final ne doit pas dépasser une minute !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dirty="0"/>
              <a:t>Défi : Déposez votre montage dans le journal de bord en version MP3.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4800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sz="1200" dirty="0"/>
              <a:t>Tutoriel </a:t>
            </a:r>
            <a:r>
              <a:rPr lang="fr-CA" sz="1200" dirty="0" err="1"/>
              <a:t>Audacity</a:t>
            </a:r>
            <a:r>
              <a:rPr lang="fr-CA" sz="1200" dirty="0"/>
              <a:t> : </a:t>
            </a:r>
            <a:r>
              <a:rPr lang="fr-CA" sz="1200" u="sng" dirty="0">
                <a:solidFill>
                  <a:schemeClr val="hlink"/>
                </a:solidFill>
                <a:hlinkClick r:id="rId5"/>
              </a:rPr>
              <a:t>http://bit.ly/tutoriel-audacity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5" name="Google Shape;307;p32">
            <a:hlinkClick r:id="rId6"/>
            <a:extLst>
              <a:ext uri="{FF2B5EF4-FFF2-40B4-BE49-F238E27FC236}">
                <a16:creationId xmlns:a16="http://schemas.microsoft.com/office/drawing/2014/main" id="{26853A79-6D38-9343-A362-775B18B9AD53}"/>
              </a:ext>
            </a:extLst>
          </p:cNvPr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975" y="292597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08;p32">
            <a:hlinkClick r:id="rId8"/>
            <a:extLst>
              <a:ext uri="{FF2B5EF4-FFF2-40B4-BE49-F238E27FC236}">
                <a16:creationId xmlns:a16="http://schemas.microsoft.com/office/drawing/2014/main" id="{3F211EFE-50F9-EF49-807E-B34237B1F394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28859" y="292597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09;p32">
            <a:hlinkClick r:id="rId10"/>
            <a:extLst>
              <a:ext uri="{FF2B5EF4-FFF2-40B4-BE49-F238E27FC236}">
                <a16:creationId xmlns:a16="http://schemas.microsoft.com/office/drawing/2014/main" id="{9573C591-2BD5-A049-80BB-B7CAF471488F}"/>
              </a:ext>
            </a:extLst>
          </p:cNvPr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100" y="2925975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10;p32">
            <a:extLst>
              <a:ext uri="{FF2B5EF4-FFF2-40B4-BE49-F238E27FC236}">
                <a16:creationId xmlns:a16="http://schemas.microsoft.com/office/drawing/2014/main" id="{916DE9B9-074D-F04D-9C88-AD801DB97B9F}"/>
              </a:ext>
            </a:extLst>
          </p:cNvPr>
          <p:cNvSpPr txBox="1"/>
          <p:nvPr/>
        </p:nvSpPr>
        <p:spPr>
          <a:xfrm>
            <a:off x="1331575" y="3589200"/>
            <a:ext cx="1396800" cy="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CA" sz="1200" u="sng" dirty="0">
                <a:solidFill>
                  <a:schemeClr val="hlink"/>
                </a:solidFill>
                <a:hlinkClick r:id="rId6"/>
              </a:rPr>
              <a:t>Audacity</a:t>
            </a:r>
            <a:endParaRPr sz="1200" dirty="0"/>
          </a:p>
        </p:txBody>
      </p:sp>
      <p:sp>
        <p:nvSpPr>
          <p:cNvPr id="19" name="Google Shape;311;p32">
            <a:extLst>
              <a:ext uri="{FF2B5EF4-FFF2-40B4-BE49-F238E27FC236}">
                <a16:creationId xmlns:a16="http://schemas.microsoft.com/office/drawing/2014/main" id="{AB59393E-3785-8E42-B56D-2C7D925E71D2}"/>
              </a:ext>
            </a:extLst>
          </p:cNvPr>
          <p:cNvSpPr txBox="1"/>
          <p:nvPr/>
        </p:nvSpPr>
        <p:spPr>
          <a:xfrm>
            <a:off x="4490459" y="3588250"/>
            <a:ext cx="1396800" cy="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CA" sz="1200" u="sng" dirty="0">
                <a:solidFill>
                  <a:schemeClr val="accent5"/>
                </a:solidFill>
                <a:hlinkClick r:id="rId8"/>
              </a:rPr>
              <a:t>Ocenaudio</a:t>
            </a:r>
            <a:endParaRPr sz="1200" dirty="0"/>
          </a:p>
        </p:txBody>
      </p:sp>
      <p:sp>
        <p:nvSpPr>
          <p:cNvPr id="20" name="Google Shape;312;p32">
            <a:extLst>
              <a:ext uri="{FF2B5EF4-FFF2-40B4-BE49-F238E27FC236}">
                <a16:creationId xmlns:a16="http://schemas.microsoft.com/office/drawing/2014/main" id="{E7B4A799-560C-B147-8EF1-133E2C611984}"/>
              </a:ext>
            </a:extLst>
          </p:cNvPr>
          <p:cNvSpPr txBox="1"/>
          <p:nvPr/>
        </p:nvSpPr>
        <p:spPr>
          <a:xfrm>
            <a:off x="6249813" y="3588250"/>
            <a:ext cx="1396800" cy="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CA" sz="1200" u="sng">
                <a:solidFill>
                  <a:schemeClr val="accent5"/>
                </a:solidFill>
                <a:hlinkClick r:id="rId10"/>
              </a:rPr>
              <a:t>Mixpad</a:t>
            </a:r>
            <a:endParaRPr sz="120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6E461D2-B3D9-DF47-94F1-3AB8CB0E20F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800" y="2887749"/>
            <a:ext cx="789517" cy="789517"/>
          </a:xfrm>
          <a:prstGeom prst="rect">
            <a:avLst/>
          </a:prstGeom>
        </p:spPr>
      </p:pic>
      <p:sp>
        <p:nvSpPr>
          <p:cNvPr id="22" name="Google Shape;310;p32">
            <a:extLst>
              <a:ext uri="{FF2B5EF4-FFF2-40B4-BE49-F238E27FC236}">
                <a16:creationId xmlns:a16="http://schemas.microsoft.com/office/drawing/2014/main" id="{1E2341DE-EF38-314F-9CA6-E8186726A753}"/>
              </a:ext>
            </a:extLst>
          </p:cNvPr>
          <p:cNvSpPr txBox="1"/>
          <p:nvPr/>
        </p:nvSpPr>
        <p:spPr>
          <a:xfrm>
            <a:off x="2924459" y="3590236"/>
            <a:ext cx="1396800" cy="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CA" sz="1200" u="sng" dirty="0" err="1">
                <a:solidFill>
                  <a:schemeClr val="hlink"/>
                </a:solidFill>
                <a:hlinkClick r:id="rId13"/>
              </a:rPr>
              <a:t>GarageBand</a:t>
            </a:r>
            <a:endParaRPr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>
            <a:spLocks noGrp="1"/>
          </p:cNvSpPr>
          <p:nvPr>
            <p:ph type="title"/>
          </p:nvPr>
        </p:nvSpPr>
        <p:spPr>
          <a:xfrm>
            <a:off x="311700" y="216000"/>
            <a:ext cx="8520600" cy="9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 dirty="0">
                <a:latin typeface="Quicksand"/>
                <a:ea typeface="Quicksand"/>
                <a:cs typeface="Quicksand"/>
                <a:sym typeface="Quicksand"/>
              </a:rPr>
              <a:t>Module 6</a:t>
            </a:r>
            <a:endParaRPr sz="18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 dirty="0">
                <a:latin typeface="Quicksand"/>
                <a:ea typeface="Quicksand"/>
                <a:cs typeface="Quicksand"/>
                <a:sym typeface="Quicksand"/>
              </a:rPr>
              <a:t>Apprendre, c’est bien ! Partager ses apprentissages, c’est encore mieux !</a:t>
            </a:r>
            <a:endParaRPr sz="14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 dirty="0">
                <a:latin typeface="Quicksand"/>
                <a:ea typeface="Quicksand"/>
                <a:cs typeface="Quicksand"/>
                <a:sym typeface="Quicksand"/>
              </a:rPr>
              <a:t>Défi: déposer votre montage</a:t>
            </a:r>
            <a:br>
              <a:rPr lang="fr-CA" sz="1800" b="1" dirty="0">
                <a:latin typeface="Quicksand"/>
                <a:ea typeface="Quicksand"/>
                <a:cs typeface="Quicksand"/>
                <a:sym typeface="Quicksand"/>
              </a:rPr>
            </a:br>
            <a:r>
              <a:rPr lang="fr-CA" sz="1800" b="1" dirty="0">
                <a:latin typeface="Quicksand"/>
                <a:ea typeface="Quicksand"/>
                <a:cs typeface="Quicksand"/>
                <a:sym typeface="Quicksand"/>
              </a:rPr>
              <a:t>dans le journal de bord en version MP3</a:t>
            </a:r>
            <a:endParaRPr sz="14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95" name="Google Shape;295;p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9" y="4225450"/>
            <a:ext cx="929416" cy="8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775" y="168875"/>
            <a:ext cx="720001" cy="720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4"/>
          <p:cNvSpPr/>
          <p:nvPr/>
        </p:nvSpPr>
        <p:spPr>
          <a:xfrm>
            <a:off x="5250875" y="1512450"/>
            <a:ext cx="3140400" cy="30480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4"/>
          <p:cNvSpPr/>
          <p:nvPr/>
        </p:nvSpPr>
        <p:spPr>
          <a:xfrm>
            <a:off x="6217475" y="2462250"/>
            <a:ext cx="1207200" cy="1148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4"/>
          <p:cNvSpPr/>
          <p:nvPr/>
        </p:nvSpPr>
        <p:spPr>
          <a:xfrm rot="-10795912" flipH="1">
            <a:off x="4294250" y="2934075"/>
            <a:ext cx="252300" cy="23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CB32C3-844B-CD46-A88D-CA09DEDBCE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308" y="2634825"/>
            <a:ext cx="707648" cy="85928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"/>
          <p:cNvSpPr txBox="1">
            <a:spLocks noGrp="1"/>
          </p:cNvSpPr>
          <p:nvPr>
            <p:ph type="title"/>
          </p:nvPr>
        </p:nvSpPr>
        <p:spPr>
          <a:xfrm>
            <a:off x="311700" y="216000"/>
            <a:ext cx="8520600" cy="9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latin typeface="Quicksand"/>
                <a:ea typeface="Quicksand"/>
                <a:cs typeface="Quicksand"/>
                <a:sym typeface="Quicksand"/>
              </a:rPr>
              <a:t>Module 6</a:t>
            </a: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latin typeface="Quicksand"/>
                <a:ea typeface="Quicksand"/>
                <a:cs typeface="Quicksand"/>
                <a:sym typeface="Quicksand"/>
              </a:rPr>
              <a:t>Apprendre, c’est bien ! Partager ses apprentissages, c’est encore mieux !</a:t>
            </a: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solidFill>
                  <a:srgbClr val="0097A7"/>
                </a:solidFill>
                <a:latin typeface="Quicksand"/>
                <a:ea typeface="Quicksand"/>
                <a:cs typeface="Quicksand"/>
                <a:sym typeface="Quicksand"/>
              </a:rPr>
              <a:t>Réflexion</a:t>
            </a:r>
            <a:endParaRPr sz="1400" b="1">
              <a:solidFill>
                <a:srgbClr val="0097A7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5"/>
          <p:cNvSpPr txBox="1">
            <a:spLocks noGrp="1"/>
          </p:cNvSpPr>
          <p:nvPr>
            <p:ph type="body" idx="1"/>
          </p:nvPr>
        </p:nvSpPr>
        <p:spPr>
          <a:xfrm>
            <a:off x="290150" y="1105200"/>
            <a:ext cx="85206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Vous venez d’expérimenter une tâche qui permet de réaliser un montage alliant voix et aspect sonore.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dirty="0"/>
              <a:t>En quoi l’ajout d’effets sonores à divers endroit peut-il aider à bonifier le </a:t>
            </a:r>
            <a:r>
              <a:rPr lang="fr-CA" dirty="0" err="1"/>
              <a:t>balado</a:t>
            </a:r>
            <a:r>
              <a:rPr lang="fr-CA" dirty="0"/>
              <a:t> des élèves 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dirty="0"/>
              <a:t>En quoi la diffusion d’un travail ou d’un projet à l’oral peut-elle m’aider à mieux évaluer mes élèves 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307" name="Google Shape;307;p35"/>
          <p:cNvGrpSpPr/>
          <p:nvPr/>
        </p:nvGrpSpPr>
        <p:grpSpPr>
          <a:xfrm>
            <a:off x="572700" y="3301475"/>
            <a:ext cx="8063700" cy="1746300"/>
            <a:chOff x="648900" y="3149075"/>
            <a:chExt cx="8063700" cy="1746300"/>
          </a:xfrm>
        </p:grpSpPr>
        <p:sp>
          <p:nvSpPr>
            <p:cNvPr id="308" name="Google Shape;308;p35"/>
            <p:cNvSpPr/>
            <p:nvPr/>
          </p:nvSpPr>
          <p:spPr>
            <a:xfrm>
              <a:off x="648900" y="3149075"/>
              <a:ext cx="8063700" cy="1746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 txBox="1"/>
            <p:nvPr/>
          </p:nvSpPr>
          <p:spPr>
            <a:xfrm>
              <a:off x="820700" y="3263600"/>
              <a:ext cx="7672200" cy="149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0" name="Google Shape;310;p3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9" y="4225450"/>
            <a:ext cx="929416" cy="8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775" y="168875"/>
            <a:ext cx="720001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6413DD5-10D9-A34D-AB24-8852CB41E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910" y="2049974"/>
            <a:ext cx="946726" cy="9467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latin typeface="Quicksand"/>
                <a:ea typeface="Quicksand"/>
                <a:cs typeface="Quicksand"/>
                <a:sym typeface="Quicksand"/>
              </a:rPr>
              <a:t>Module 2</a:t>
            </a: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latin typeface="Quicksand"/>
                <a:ea typeface="Quicksand"/>
                <a:cs typeface="Quicksand"/>
                <a:sym typeface="Quicksand"/>
              </a:rPr>
              <a:t>3,2,1...Action !  Qu’en pensez-vous ?</a:t>
            </a:r>
            <a:endParaRPr sz="1400" b="1">
              <a:solidFill>
                <a:srgbClr val="0097A7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solidFill>
                  <a:srgbClr val="0097A7"/>
                </a:solidFill>
                <a:latin typeface="Quicksand"/>
                <a:ea typeface="Quicksand"/>
                <a:cs typeface="Quicksand"/>
                <a:sym typeface="Quicksand"/>
              </a:rPr>
              <a:t>Activité 2</a:t>
            </a:r>
            <a:endParaRPr sz="1400" b="1">
              <a:solidFill>
                <a:srgbClr val="0097A7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Téléchargez l’extension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Screencastify</a:t>
            </a:r>
            <a:r>
              <a:rPr lang="fr-CA"/>
              <a:t>, si vous ne pouvez pas télécharger l’application, vous pouvez choisir une autres propositions: l’outil caméra de la tablette numérique, du Chromebook ou de l’ordinateur, </a:t>
            </a:r>
            <a:r>
              <a:rPr lang="fr-CA" u="sng">
                <a:solidFill>
                  <a:schemeClr val="hlink"/>
                </a:solidFill>
                <a:hlinkClick r:id="rId4"/>
              </a:rPr>
              <a:t>Screen-o-Matic</a:t>
            </a:r>
            <a:r>
              <a:rPr lang="fr-CA"/>
              <a:t>, </a:t>
            </a:r>
            <a:r>
              <a:rPr lang="fr-CA" u="sng">
                <a:solidFill>
                  <a:schemeClr val="hlink"/>
                </a:solidFill>
                <a:hlinkClick r:id="rId5"/>
              </a:rPr>
              <a:t>Loom</a:t>
            </a:r>
            <a:r>
              <a:rPr lang="fr-CA"/>
              <a:t>, </a:t>
            </a:r>
            <a:r>
              <a:rPr lang="fr-CA" u="sng">
                <a:solidFill>
                  <a:schemeClr val="hlink"/>
                </a:solidFill>
                <a:hlinkClick r:id="rId6"/>
              </a:rPr>
              <a:t>Flipgrid</a:t>
            </a:r>
            <a:r>
              <a:rPr lang="fr-CA"/>
              <a:t> ou </a:t>
            </a:r>
            <a:r>
              <a:rPr lang="fr-CA" u="sng">
                <a:solidFill>
                  <a:schemeClr val="hlink"/>
                </a:solidFill>
                <a:hlinkClick r:id="rId7"/>
              </a:rPr>
              <a:t>iMovie</a:t>
            </a:r>
            <a:r>
              <a:rPr lang="fr-CA"/>
              <a:t>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/>
              <a:t>Réalisez un clip en mode vidéo ou en mode bureau pour vous présenter. Nous avons envie de vous connaitre 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9" y="4225450"/>
            <a:ext cx="929416" cy="8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4873" y="81000"/>
            <a:ext cx="694498" cy="60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061035"/>
            <a:ext cx="85206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Contraintes : Le temps de la vidéo doit être au maximum d’une minute.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lang="fr-CA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lang="fr-CA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dirty="0"/>
              <a:t>Défi :</a:t>
            </a: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 dirty="0"/>
              <a:t>Insérer la vidéo </a:t>
            </a:r>
            <a:br>
              <a:rPr lang="fr-CA" dirty="0"/>
            </a:br>
            <a:r>
              <a:rPr lang="fr-CA" dirty="0"/>
              <a:t>à la diapositive suivante.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dirty="0"/>
              <a:t>Tutoriels pour autres propositions: </a:t>
            </a:r>
            <a:r>
              <a:rPr lang="fr-CA" u="sng" dirty="0">
                <a:solidFill>
                  <a:schemeClr val="hlink"/>
                </a:solidFill>
                <a:hlinkClick r:id="rId3"/>
              </a:rPr>
              <a:t>Screencast-o-Matic</a:t>
            </a:r>
            <a:r>
              <a:rPr lang="fr-CA" dirty="0"/>
              <a:t>, </a:t>
            </a:r>
            <a:r>
              <a:rPr lang="fr-CA" u="sng" dirty="0">
                <a:solidFill>
                  <a:schemeClr val="hlink"/>
                </a:solidFill>
                <a:hlinkClick r:id="rId4"/>
              </a:rPr>
              <a:t>Loom</a:t>
            </a:r>
            <a:r>
              <a:rPr lang="fr-CA" dirty="0"/>
              <a:t>, </a:t>
            </a:r>
            <a:r>
              <a:rPr lang="fr-CA" u="sng" dirty="0">
                <a:solidFill>
                  <a:schemeClr val="hlink"/>
                </a:solidFill>
                <a:hlinkClick r:id="rId5"/>
              </a:rPr>
              <a:t>Flipgrid</a:t>
            </a:r>
            <a:r>
              <a:rPr lang="fr-CA" dirty="0"/>
              <a:t> ou </a:t>
            </a:r>
            <a:r>
              <a:rPr lang="fr-CA" u="sng" dirty="0">
                <a:solidFill>
                  <a:schemeClr val="hlink"/>
                </a:solidFill>
                <a:hlinkClick r:id="rId6"/>
              </a:rPr>
              <a:t>iMovie</a:t>
            </a:r>
            <a:r>
              <a:rPr lang="fr-CA" dirty="0"/>
              <a:t>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 dirty="0">
                <a:latin typeface="Quicksand"/>
                <a:ea typeface="Quicksand"/>
                <a:cs typeface="Quicksand"/>
                <a:sym typeface="Quicksand"/>
              </a:rPr>
              <a:t>Module 2</a:t>
            </a:r>
            <a:endParaRPr sz="18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 dirty="0">
                <a:latin typeface="Quicksand"/>
                <a:ea typeface="Quicksand"/>
                <a:cs typeface="Quicksand"/>
                <a:sym typeface="Quicksand"/>
              </a:rPr>
              <a:t>3,2,1...Action !  Qu’en pensez-vous ?</a:t>
            </a:r>
            <a:endParaRPr sz="14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 dirty="0">
                <a:solidFill>
                  <a:srgbClr val="0097A7"/>
                </a:solidFill>
                <a:latin typeface="Quicksand"/>
                <a:ea typeface="Quicksand"/>
                <a:cs typeface="Quicksand"/>
                <a:sym typeface="Quicksand"/>
              </a:rPr>
              <a:t>Apprentissage technique</a:t>
            </a:r>
            <a:endParaRPr sz="1400" b="1" dirty="0">
              <a:solidFill>
                <a:srgbClr val="0097A7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4873" y="81000"/>
            <a:ext cx="694498" cy="60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8EB24EF-8116-8F48-AA57-9B8F424C82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280" y="1583925"/>
            <a:ext cx="4976640" cy="311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13000" dir="5400000" sy="-100000" algn="bl" rotWithShape="0"/>
          </a:effec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2691CA8-9869-0849-A439-BF61A990FAA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101" y="2069499"/>
            <a:ext cx="742522" cy="257150"/>
          </a:xfrm>
          <a:prstGeom prst="rect">
            <a:avLst/>
          </a:prstGeom>
        </p:spPr>
      </p:pic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A7BF034-7F8D-4D45-A558-0DA072D6E081}"/>
              </a:ext>
            </a:extLst>
          </p:cNvPr>
          <p:cNvSpPr/>
          <p:nvPr/>
        </p:nvSpPr>
        <p:spPr>
          <a:xfrm>
            <a:off x="3245061" y="1774493"/>
            <a:ext cx="296562" cy="1235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1952807-AF8A-A24E-955E-44EC51FDB05E}"/>
              </a:ext>
            </a:extLst>
          </p:cNvPr>
          <p:cNvSpPr/>
          <p:nvPr/>
        </p:nvSpPr>
        <p:spPr>
          <a:xfrm>
            <a:off x="2652767" y="1694740"/>
            <a:ext cx="278296" cy="248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1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7DC697C0-44E4-D24B-AD4A-7BA123A91683}"/>
              </a:ext>
            </a:extLst>
          </p:cNvPr>
          <p:cNvCxnSpPr/>
          <p:nvPr/>
        </p:nvCxnSpPr>
        <p:spPr>
          <a:xfrm>
            <a:off x="2931063" y="1836277"/>
            <a:ext cx="313998" cy="0"/>
          </a:xfrm>
          <a:prstGeom prst="straightConnector1">
            <a:avLst/>
          </a:prstGeom>
          <a:ln w="34925">
            <a:solidFill>
              <a:srgbClr val="FF0000"/>
            </a:solidFill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6C45ACA5-F66A-1F40-8CA3-8DB9523E072A}"/>
              </a:ext>
            </a:extLst>
          </p:cNvPr>
          <p:cNvSpPr/>
          <p:nvPr/>
        </p:nvSpPr>
        <p:spPr>
          <a:xfrm>
            <a:off x="8235874" y="1839900"/>
            <a:ext cx="278296" cy="248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2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7C22D07A-D2F7-5342-BC55-57607E249D46}"/>
              </a:ext>
            </a:extLst>
          </p:cNvPr>
          <p:cNvSpPr/>
          <p:nvPr/>
        </p:nvSpPr>
        <p:spPr>
          <a:xfrm>
            <a:off x="8442573" y="2080936"/>
            <a:ext cx="278296" cy="248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3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2108880B-998A-6443-B55E-17E55673DB17}"/>
              </a:ext>
            </a:extLst>
          </p:cNvPr>
          <p:cNvCxnSpPr>
            <a:cxnSpLocks/>
          </p:cNvCxnSpPr>
          <p:nvPr/>
        </p:nvCxnSpPr>
        <p:spPr>
          <a:xfrm>
            <a:off x="8105715" y="2191847"/>
            <a:ext cx="360000" cy="0"/>
          </a:xfrm>
          <a:prstGeom prst="straightConnector1">
            <a:avLst/>
          </a:prstGeom>
          <a:ln w="34925">
            <a:solidFill>
              <a:srgbClr val="FF0000"/>
            </a:solidFill>
            <a:headEnd type="triangle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>
            <a:extLst>
              <a:ext uri="{FF2B5EF4-FFF2-40B4-BE49-F238E27FC236}">
                <a16:creationId xmlns:a16="http://schemas.microsoft.com/office/drawing/2014/main" id="{03BADA21-7FA7-C041-94C4-20619C7C744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32" y="1867170"/>
            <a:ext cx="372075" cy="150936"/>
          </a:xfrm>
          <a:prstGeom prst="rect">
            <a:avLst/>
          </a:prstGeom>
        </p:spPr>
      </p:pic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BBD8E29C-1DF5-3149-9891-727960123D42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7794876" y="1960336"/>
            <a:ext cx="440998" cy="3816"/>
          </a:xfrm>
          <a:prstGeom prst="straightConnector1">
            <a:avLst/>
          </a:prstGeom>
          <a:ln w="34925">
            <a:solidFill>
              <a:srgbClr val="FF0000"/>
            </a:solidFill>
            <a:headEnd type="triangle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60F6FE0A-716F-E846-B683-B391350E586C}"/>
              </a:ext>
            </a:extLst>
          </p:cNvPr>
          <p:cNvSpPr/>
          <p:nvPr/>
        </p:nvSpPr>
        <p:spPr>
          <a:xfrm>
            <a:off x="7474979" y="1867170"/>
            <a:ext cx="296562" cy="1791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D97BAA81-D964-C24D-AA86-8C5F21F0AD51}"/>
              </a:ext>
            </a:extLst>
          </p:cNvPr>
          <p:cNvSpPr/>
          <p:nvPr/>
        </p:nvSpPr>
        <p:spPr>
          <a:xfrm>
            <a:off x="7348245" y="2073795"/>
            <a:ext cx="733378" cy="2484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0" name="Google Shape;266;p28">
            <a:extLst>
              <a:ext uri="{FF2B5EF4-FFF2-40B4-BE49-F238E27FC236}">
                <a16:creationId xmlns:a16="http://schemas.microsoft.com/office/drawing/2014/main" id="{8B37206B-CE5F-914C-9853-B32D0BF1095D}"/>
              </a:ext>
            </a:extLst>
          </p:cNvPr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080" y="3935890"/>
            <a:ext cx="850347" cy="84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41989D3-3B4B-E547-ACFA-88A31E4E1982}"/>
              </a:ext>
            </a:extLst>
          </p:cNvPr>
          <p:cNvSpPr/>
          <p:nvPr/>
        </p:nvSpPr>
        <p:spPr>
          <a:xfrm>
            <a:off x="5625254" y="3139125"/>
            <a:ext cx="629920" cy="480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/>
        </p:nvSpPr>
        <p:spPr>
          <a:xfrm>
            <a:off x="311700" y="216000"/>
            <a:ext cx="85206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Module 2</a:t>
            </a:r>
            <a:endParaRPr sz="18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1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6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1"/>
              <a:t>Défi: Insérer la vidéo.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216000"/>
            <a:ext cx="8520600" cy="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latin typeface="Quicksand"/>
                <a:ea typeface="Quicksand"/>
                <a:cs typeface="Quicksand"/>
                <a:sym typeface="Quicksand"/>
              </a:rPr>
              <a:t>Module 2</a:t>
            </a: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latin typeface="Quicksand"/>
                <a:ea typeface="Quicksand"/>
                <a:cs typeface="Quicksand"/>
                <a:sym typeface="Quicksand"/>
              </a:rPr>
              <a:t>3,2,1...Action !  Qu’en pensez-vous ?</a:t>
            </a: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17"/>
          <p:cNvGrpSpPr/>
          <p:nvPr/>
        </p:nvGrpSpPr>
        <p:grpSpPr>
          <a:xfrm>
            <a:off x="2966400" y="1148400"/>
            <a:ext cx="5293200" cy="3670200"/>
            <a:chOff x="2966400" y="1184950"/>
            <a:chExt cx="5293200" cy="3670200"/>
          </a:xfrm>
        </p:grpSpPr>
        <p:sp>
          <p:nvSpPr>
            <p:cNvPr id="95" name="Google Shape;95;p17"/>
            <p:cNvSpPr/>
            <p:nvPr/>
          </p:nvSpPr>
          <p:spPr>
            <a:xfrm>
              <a:off x="2967600" y="1184950"/>
              <a:ext cx="5292000" cy="36702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96;p17"/>
            <p:cNvGrpSpPr/>
            <p:nvPr/>
          </p:nvGrpSpPr>
          <p:grpSpPr>
            <a:xfrm>
              <a:off x="2966400" y="1184950"/>
              <a:ext cx="234000" cy="233450"/>
              <a:chOff x="2966400" y="1184950"/>
              <a:chExt cx="234000" cy="233450"/>
            </a:xfrm>
          </p:grpSpPr>
          <p:sp>
            <p:nvSpPr>
              <p:cNvPr id="97" name="Google Shape;97;p17"/>
              <p:cNvSpPr/>
              <p:nvPr/>
            </p:nvSpPr>
            <p:spPr>
              <a:xfrm>
                <a:off x="2966400" y="1184950"/>
                <a:ext cx="216000" cy="216000"/>
              </a:xfrm>
              <a:prstGeom prst="rect">
                <a:avLst/>
              </a:prstGeom>
              <a:noFill/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7"/>
              <p:cNvSpPr/>
              <p:nvPr/>
            </p:nvSpPr>
            <p:spPr>
              <a:xfrm>
                <a:off x="2984400" y="1202400"/>
                <a:ext cx="216000" cy="216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99;p17"/>
            <p:cNvGrpSpPr/>
            <p:nvPr/>
          </p:nvGrpSpPr>
          <p:grpSpPr>
            <a:xfrm flipH="1">
              <a:off x="8025600" y="1184950"/>
              <a:ext cx="234000" cy="233450"/>
              <a:chOff x="2966400" y="1184950"/>
              <a:chExt cx="234000" cy="233450"/>
            </a:xfrm>
          </p:grpSpPr>
          <p:sp>
            <p:nvSpPr>
              <p:cNvPr id="100" name="Google Shape;100;p17"/>
              <p:cNvSpPr/>
              <p:nvPr/>
            </p:nvSpPr>
            <p:spPr>
              <a:xfrm>
                <a:off x="2966400" y="1184950"/>
                <a:ext cx="216000" cy="216000"/>
              </a:xfrm>
              <a:prstGeom prst="rect">
                <a:avLst/>
              </a:prstGeom>
              <a:noFill/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7"/>
              <p:cNvSpPr/>
              <p:nvPr/>
            </p:nvSpPr>
            <p:spPr>
              <a:xfrm>
                <a:off x="2984400" y="1202400"/>
                <a:ext cx="216000" cy="216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102;p17"/>
            <p:cNvGrpSpPr/>
            <p:nvPr/>
          </p:nvGrpSpPr>
          <p:grpSpPr>
            <a:xfrm rot="10800000" flipH="1">
              <a:off x="2967600" y="4621700"/>
              <a:ext cx="234000" cy="233450"/>
              <a:chOff x="2966400" y="1184950"/>
              <a:chExt cx="234000" cy="233450"/>
            </a:xfrm>
          </p:grpSpPr>
          <p:sp>
            <p:nvSpPr>
              <p:cNvPr id="103" name="Google Shape;103;p17"/>
              <p:cNvSpPr/>
              <p:nvPr/>
            </p:nvSpPr>
            <p:spPr>
              <a:xfrm>
                <a:off x="2966400" y="1184950"/>
                <a:ext cx="216000" cy="216000"/>
              </a:xfrm>
              <a:prstGeom prst="rect">
                <a:avLst/>
              </a:prstGeom>
              <a:noFill/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7"/>
              <p:cNvSpPr/>
              <p:nvPr/>
            </p:nvSpPr>
            <p:spPr>
              <a:xfrm>
                <a:off x="2984400" y="1202400"/>
                <a:ext cx="216000" cy="216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5" name="Google Shape;105;p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4873" y="81000"/>
            <a:ext cx="694498" cy="607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/>
          <p:nvPr/>
        </p:nvSpPr>
        <p:spPr>
          <a:xfrm rot="-10795912" flipH="1">
            <a:off x="2545918" y="2843550"/>
            <a:ext cx="252300" cy="23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17"/>
          <p:cNvGrpSpPr/>
          <p:nvPr/>
        </p:nvGrpSpPr>
        <p:grpSpPr>
          <a:xfrm rot="10800000">
            <a:off x="8038800" y="4610358"/>
            <a:ext cx="220264" cy="208354"/>
            <a:chOff x="2966400" y="1184950"/>
            <a:chExt cx="234000" cy="233450"/>
          </a:xfrm>
        </p:grpSpPr>
        <p:sp>
          <p:nvSpPr>
            <p:cNvPr id="109" name="Google Shape;109;p17"/>
            <p:cNvSpPr/>
            <p:nvPr/>
          </p:nvSpPr>
          <p:spPr>
            <a:xfrm>
              <a:off x="2966400" y="1184950"/>
              <a:ext cx="216000" cy="216000"/>
            </a:xfrm>
            <a:prstGeom prst="rect">
              <a:avLst/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2984400" y="1202400"/>
              <a:ext cx="216000" cy="21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1" name="Google Shape;111;p1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9" y="4225450"/>
            <a:ext cx="929416" cy="8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DB3273A-5137-1846-BFEA-E8342BF8F43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5079481" y="2690450"/>
            <a:ext cx="1068238" cy="7769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85621F-00C6-5F4F-B7F5-0CBF129B08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939" y="3279602"/>
            <a:ext cx="1442720" cy="14427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311700" y="216000"/>
            <a:ext cx="85206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latin typeface="Quicksand"/>
                <a:ea typeface="Quicksand"/>
                <a:cs typeface="Quicksand"/>
                <a:sym typeface="Quicksand"/>
              </a:rPr>
              <a:t>Module 2</a:t>
            </a: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latin typeface="Quicksand"/>
                <a:ea typeface="Quicksand"/>
                <a:cs typeface="Quicksand"/>
                <a:sym typeface="Quicksand"/>
              </a:rPr>
              <a:t>3,2,1...Action !  Qu’en pensez-vous ?</a:t>
            </a: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solidFill>
                  <a:srgbClr val="0097A7"/>
                </a:solidFill>
                <a:latin typeface="Quicksand"/>
                <a:ea typeface="Quicksand"/>
                <a:cs typeface="Quicksand"/>
                <a:sym typeface="Quicksand"/>
              </a:rPr>
              <a:t>Réflexion</a:t>
            </a:r>
            <a:endParaRPr sz="1400" b="1">
              <a:solidFill>
                <a:srgbClr val="0097A7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311700" y="1076400"/>
            <a:ext cx="85206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Vous venez d’expérimenter une tâche qui permet d’utiliser la vidéo pour communiquer.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/>
              <a:t>Dans quel contexte l’utilisation de la vidéo vous permet-elle de garder des traces de la communication orale chez vos élèves 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/>
              <a:t>Quels avantages voyez-vous à l’utilisation de la vidéo lors de la diffusion de messages 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pSp>
        <p:nvGrpSpPr>
          <p:cNvPr id="118" name="Google Shape;118;p18"/>
          <p:cNvGrpSpPr/>
          <p:nvPr/>
        </p:nvGrpSpPr>
        <p:grpSpPr>
          <a:xfrm>
            <a:off x="572700" y="3301200"/>
            <a:ext cx="8063700" cy="1746300"/>
            <a:chOff x="648900" y="3149075"/>
            <a:chExt cx="8063700" cy="1746300"/>
          </a:xfrm>
        </p:grpSpPr>
        <p:sp>
          <p:nvSpPr>
            <p:cNvPr id="119" name="Google Shape;119;p18"/>
            <p:cNvSpPr/>
            <p:nvPr/>
          </p:nvSpPr>
          <p:spPr>
            <a:xfrm>
              <a:off x="648900" y="3149075"/>
              <a:ext cx="8063700" cy="1746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8"/>
            <p:cNvSpPr txBox="1"/>
            <p:nvPr/>
          </p:nvSpPr>
          <p:spPr>
            <a:xfrm>
              <a:off x="820700" y="3263600"/>
              <a:ext cx="7672200" cy="149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1" name="Google Shape;121;p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9" y="4225450"/>
            <a:ext cx="929416" cy="8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4873" y="81000"/>
            <a:ext cx="694498" cy="60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773490C-BE0A-6B44-968A-D1660A0E9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332" y="2229074"/>
            <a:ext cx="946726" cy="9467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216000"/>
            <a:ext cx="8520600" cy="8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latin typeface="Quicksand"/>
                <a:ea typeface="Quicksand"/>
                <a:cs typeface="Quicksand"/>
                <a:sym typeface="Quicksand"/>
              </a:rPr>
              <a:t>Module 3</a:t>
            </a: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latin typeface="Quicksand"/>
                <a:ea typeface="Quicksand"/>
                <a:cs typeface="Quicksand"/>
                <a:sym typeface="Quicksand"/>
              </a:rPr>
              <a:t>Illustrer pour mieux se comprendre</a:t>
            </a: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solidFill>
                  <a:srgbClr val="0097A7"/>
                </a:solidFill>
                <a:latin typeface="Quicksand"/>
                <a:ea typeface="Quicksand"/>
                <a:cs typeface="Quicksand"/>
                <a:sym typeface="Quicksand"/>
              </a:rPr>
              <a:t>Activité 3</a:t>
            </a:r>
            <a:endParaRPr sz="1400" b="1">
              <a:solidFill>
                <a:srgbClr val="0097A7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311700" y="1304875"/>
            <a:ext cx="8520600" cy="3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595959"/>
                </a:solidFill>
              </a:rPr>
              <a:t>Regardez la vidéo du Récit des arts pour</a:t>
            </a:r>
            <a:br>
              <a:rPr lang="fr-CA" sz="1600">
                <a:solidFill>
                  <a:srgbClr val="595959"/>
                </a:solidFill>
              </a:rPr>
            </a:br>
            <a:r>
              <a:rPr lang="fr-CA" sz="1600">
                <a:solidFill>
                  <a:srgbClr val="595959"/>
                </a:solidFill>
              </a:rPr>
              <a:t>comprendre ce qu’est un sketchnote : </a:t>
            </a:r>
            <a:endParaRPr sz="16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595959"/>
                </a:solidFill>
              </a:rPr>
              <a:t>Amusez-vous ! Créez un sketchnote à l'aide</a:t>
            </a:r>
            <a:br>
              <a:rPr lang="fr-CA" sz="1600">
                <a:solidFill>
                  <a:srgbClr val="595959"/>
                </a:solidFill>
              </a:rPr>
            </a:br>
            <a:r>
              <a:rPr lang="fr-CA" sz="1600">
                <a:solidFill>
                  <a:srgbClr val="595959"/>
                </a:solidFill>
              </a:rPr>
              <a:t>de Google Drawing ou autres propositions:</a:t>
            </a:r>
            <a:br>
              <a:rPr lang="fr-CA" sz="1600">
                <a:solidFill>
                  <a:srgbClr val="595959"/>
                </a:solidFill>
              </a:rPr>
            </a:br>
            <a:br>
              <a:rPr lang="fr-CA" sz="1600">
                <a:solidFill>
                  <a:srgbClr val="595959"/>
                </a:solidFill>
              </a:rPr>
            </a:br>
            <a:r>
              <a:rPr lang="fr-CA" sz="1600" u="sng">
                <a:solidFill>
                  <a:srgbClr val="0097A7"/>
                </a:solidFill>
                <a:hlinkClick r:id="rId3"/>
              </a:rPr>
              <a:t>Paper </a:t>
            </a:r>
            <a:r>
              <a:rPr lang="fr-CA" sz="1600">
                <a:solidFill>
                  <a:srgbClr val="595959"/>
                </a:solidFill>
              </a:rPr>
              <a:t>et </a:t>
            </a:r>
            <a:r>
              <a:rPr lang="fr-CA" sz="1600" u="sng">
                <a:solidFill>
                  <a:srgbClr val="0097A7"/>
                </a:solidFill>
                <a:hlinkClick r:id="rId4"/>
              </a:rPr>
              <a:t>Tayasui Sketches </a:t>
            </a:r>
            <a:r>
              <a:rPr lang="fr-CA" sz="1600">
                <a:solidFill>
                  <a:srgbClr val="595959"/>
                </a:solidFill>
              </a:rPr>
              <a:t>(Apple),</a:t>
            </a:r>
            <a:br>
              <a:rPr lang="fr-CA" sz="1600">
                <a:solidFill>
                  <a:srgbClr val="595959"/>
                </a:solidFill>
              </a:rPr>
            </a:br>
            <a:r>
              <a:rPr lang="fr-CA" sz="1600" u="sng">
                <a:solidFill>
                  <a:srgbClr val="0097A7"/>
                </a:solidFill>
                <a:hlinkClick r:id="rId5"/>
              </a:rPr>
              <a:t>Sketch.io </a:t>
            </a:r>
            <a:r>
              <a:rPr lang="fr-CA" sz="1600">
                <a:solidFill>
                  <a:srgbClr val="595959"/>
                </a:solidFill>
              </a:rPr>
              <a:t>(PC-Mac), </a:t>
            </a:r>
            <a:r>
              <a:rPr lang="fr-CA" sz="1600" u="sng">
                <a:solidFill>
                  <a:srgbClr val="0097A7"/>
                </a:solidFill>
                <a:hlinkClick r:id="rId6"/>
              </a:rPr>
              <a:t>OneNotes</a:t>
            </a:r>
            <a:r>
              <a:rPr lang="fr-CA" sz="1600">
                <a:solidFill>
                  <a:srgbClr val="595959"/>
                </a:solidFill>
              </a:rPr>
              <a:t> (Office 365). </a:t>
            </a:r>
            <a:br>
              <a:rPr lang="fr-CA" sz="1600">
                <a:solidFill>
                  <a:srgbClr val="595959"/>
                </a:solidFill>
              </a:rPr>
            </a:br>
            <a:br>
              <a:rPr lang="fr-CA" sz="1600">
                <a:solidFill>
                  <a:srgbClr val="595959"/>
                </a:solidFill>
              </a:rPr>
            </a:br>
            <a:r>
              <a:rPr lang="fr-CA" sz="1600">
                <a:solidFill>
                  <a:srgbClr val="595959"/>
                </a:solidFill>
              </a:rPr>
              <a:t>Présentez le sujet de votre choix : votre</a:t>
            </a:r>
            <a:br>
              <a:rPr lang="fr-CA" sz="1600">
                <a:solidFill>
                  <a:srgbClr val="595959"/>
                </a:solidFill>
              </a:rPr>
            </a:br>
            <a:r>
              <a:rPr lang="fr-CA" sz="1600">
                <a:solidFill>
                  <a:srgbClr val="595959"/>
                </a:solidFill>
              </a:rPr>
              <a:t>passion, vos élèves, le déroulement de votre</a:t>
            </a:r>
            <a:br>
              <a:rPr lang="fr-CA" sz="1600">
                <a:solidFill>
                  <a:srgbClr val="595959"/>
                </a:solidFill>
              </a:rPr>
            </a:br>
            <a:r>
              <a:rPr lang="fr-CA" sz="1600">
                <a:solidFill>
                  <a:srgbClr val="595959"/>
                </a:solidFill>
              </a:rPr>
              <a:t>semaine, votre plan de travail, etc !</a:t>
            </a:r>
            <a:br>
              <a:rPr lang="fr-CA" sz="1600">
                <a:solidFill>
                  <a:srgbClr val="595959"/>
                </a:solidFill>
              </a:rPr>
            </a:br>
            <a:br>
              <a:rPr lang="fr-CA" sz="1600">
                <a:solidFill>
                  <a:srgbClr val="595959"/>
                </a:solidFill>
              </a:rPr>
            </a:br>
            <a:r>
              <a:rPr lang="fr-CA" sz="1600">
                <a:solidFill>
                  <a:srgbClr val="595959"/>
                </a:solidFill>
              </a:rPr>
              <a:t>Nous avons hâte de voir vos créations !</a:t>
            </a:r>
            <a:endParaRPr sz="16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595959"/>
              </a:solidFill>
            </a:endParaRPr>
          </a:p>
        </p:txBody>
      </p:sp>
      <p:pic>
        <p:nvPicPr>
          <p:cNvPr id="129" name="Google Shape;129;p19" descr="Promo pour l'atelier : CRÉER, COMPRENDRE, COMMUNIQUER AVEC DES IMAGES ET DES MOTS.&#10;http://www.aquops.qc.ca/atelier/creer-comprendre-communiquer-avec-des-images-et-des-mots_2017/" title="Vidéo promotionnelle AQUOPS 2017 -  sketchnoting et multimodalité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03172" y="1605697"/>
            <a:ext cx="4097926" cy="3073475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0" name="Google Shape;130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08675" y="87975"/>
            <a:ext cx="1433050" cy="13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9" y="4225450"/>
            <a:ext cx="929416" cy="8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/>
        </p:nvSpPr>
        <p:spPr>
          <a:xfrm>
            <a:off x="311700" y="1053250"/>
            <a:ext cx="8520600" cy="3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-CA" sz="1600" dirty="0">
                <a:solidFill>
                  <a:srgbClr val="595959"/>
                </a:solidFill>
              </a:rPr>
              <a:t>Contraintes : Créez un </a:t>
            </a:r>
            <a:r>
              <a:rPr lang="fr-CA" sz="1600" dirty="0" err="1">
                <a:solidFill>
                  <a:srgbClr val="595959"/>
                </a:solidFill>
              </a:rPr>
              <a:t>sketchnote</a:t>
            </a:r>
            <a:r>
              <a:rPr lang="fr-CA" sz="1600" dirty="0">
                <a:solidFill>
                  <a:srgbClr val="595959"/>
                </a:solidFill>
              </a:rPr>
              <a:t> sur une page.</a:t>
            </a:r>
            <a:endParaRPr sz="1600" dirty="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-CA" sz="1600" dirty="0">
                <a:solidFill>
                  <a:srgbClr val="595959"/>
                </a:solidFill>
              </a:rPr>
              <a:t>Défi :</a:t>
            </a:r>
            <a:endParaRPr sz="1600" dirty="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-CA" sz="1200" dirty="0">
                <a:solidFill>
                  <a:srgbClr val="FFFFFF"/>
                </a:solidFill>
              </a:rPr>
              <a:t>a</a:t>
            </a:r>
            <a:br>
              <a:rPr lang="fr-CA" sz="1600" dirty="0">
                <a:solidFill>
                  <a:srgbClr val="595959"/>
                </a:solidFill>
              </a:rPr>
            </a:br>
            <a:r>
              <a:rPr lang="fr-CA" sz="1600" dirty="0">
                <a:solidFill>
                  <a:srgbClr val="595959"/>
                </a:solidFill>
              </a:rPr>
              <a:t>Insérez le lien ou la photo</a:t>
            </a:r>
            <a:br>
              <a:rPr lang="fr-CA" sz="1600" dirty="0">
                <a:solidFill>
                  <a:srgbClr val="595959"/>
                </a:solidFill>
              </a:rPr>
            </a:br>
            <a:r>
              <a:rPr lang="fr-CA" sz="1600" dirty="0">
                <a:solidFill>
                  <a:srgbClr val="595959"/>
                </a:solidFill>
              </a:rPr>
              <a:t>du croquis à la diapositive</a:t>
            </a:r>
            <a:br>
              <a:rPr lang="fr-CA" sz="1600" dirty="0">
                <a:solidFill>
                  <a:srgbClr val="595959"/>
                </a:solidFill>
              </a:rPr>
            </a:br>
            <a:r>
              <a:rPr lang="fr-CA" sz="1600" dirty="0">
                <a:solidFill>
                  <a:srgbClr val="595959"/>
                </a:solidFill>
              </a:rPr>
              <a:t>suivante.</a:t>
            </a:r>
            <a:endParaRPr sz="1600" dirty="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solidFill>
                <a:srgbClr val="595959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E9F239E-BC3C-8648-A9FF-1DF189E631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280" y="1926828"/>
            <a:ext cx="4976640" cy="311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14000" dir="5400000" sy="-100000" algn="bl" rotWithShape="0"/>
          </a:effectLst>
        </p:spPr>
      </p:pic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311700" y="216000"/>
            <a:ext cx="8520600" cy="8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latin typeface="Quicksand"/>
                <a:ea typeface="Quicksand"/>
                <a:cs typeface="Quicksand"/>
                <a:sym typeface="Quicksand"/>
              </a:rPr>
              <a:t>Module 3</a:t>
            </a: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latin typeface="Quicksand"/>
                <a:ea typeface="Quicksand"/>
                <a:cs typeface="Quicksand"/>
                <a:sym typeface="Quicksand"/>
              </a:rPr>
              <a:t>Illustrer pour mieux se comprendre</a:t>
            </a: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solidFill>
                  <a:srgbClr val="0097A7"/>
                </a:solidFill>
                <a:latin typeface="Quicksand"/>
                <a:ea typeface="Quicksand"/>
                <a:cs typeface="Quicksand"/>
                <a:sym typeface="Quicksand"/>
              </a:rPr>
              <a:t>Apprentissage technique</a:t>
            </a:r>
            <a:r>
              <a:rPr lang="fr-CA" sz="1800" b="1">
                <a:solidFill>
                  <a:srgbClr val="0097A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800" b="1">
              <a:solidFill>
                <a:srgbClr val="0097A7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9" y="4225450"/>
            <a:ext cx="929416" cy="8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8675" y="87975"/>
            <a:ext cx="1433050" cy="13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/>
          <p:nvPr/>
        </p:nvSpPr>
        <p:spPr>
          <a:xfrm>
            <a:off x="3529294" y="2209661"/>
            <a:ext cx="234900" cy="17979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41;p20">
            <a:extLst>
              <a:ext uri="{FF2B5EF4-FFF2-40B4-BE49-F238E27FC236}">
                <a16:creationId xmlns:a16="http://schemas.microsoft.com/office/drawing/2014/main" id="{A644A479-F0A9-6449-9037-81772259D9C8}"/>
              </a:ext>
            </a:extLst>
          </p:cNvPr>
          <p:cNvSpPr/>
          <p:nvPr/>
        </p:nvSpPr>
        <p:spPr>
          <a:xfrm>
            <a:off x="3561553" y="2365398"/>
            <a:ext cx="823562" cy="26099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240B5E0-83C1-5044-96C3-AC5A21B5B377}"/>
              </a:ext>
            </a:extLst>
          </p:cNvPr>
          <p:cNvSpPr/>
          <p:nvPr/>
        </p:nvSpPr>
        <p:spPr>
          <a:xfrm>
            <a:off x="2693914" y="2122862"/>
            <a:ext cx="278296" cy="248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1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7A6269A-4A06-7B4F-96CF-C7C75FB0A39E}"/>
              </a:ext>
            </a:extLst>
          </p:cNvPr>
          <p:cNvCxnSpPr/>
          <p:nvPr/>
        </p:nvCxnSpPr>
        <p:spPr>
          <a:xfrm>
            <a:off x="2972210" y="2264399"/>
            <a:ext cx="540000" cy="0"/>
          </a:xfrm>
          <a:prstGeom prst="straightConnector1">
            <a:avLst/>
          </a:prstGeom>
          <a:ln w="34925">
            <a:solidFill>
              <a:srgbClr val="FF0000"/>
            </a:solidFill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B687EE79-D626-E949-A87B-3BA295A6CBC9}"/>
              </a:ext>
            </a:extLst>
          </p:cNvPr>
          <p:cNvSpPr/>
          <p:nvPr/>
        </p:nvSpPr>
        <p:spPr>
          <a:xfrm>
            <a:off x="2693914" y="2383779"/>
            <a:ext cx="278296" cy="248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2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7601184-C87D-BA48-973C-BE6EF7D5849C}"/>
              </a:ext>
            </a:extLst>
          </p:cNvPr>
          <p:cNvCxnSpPr/>
          <p:nvPr/>
        </p:nvCxnSpPr>
        <p:spPr>
          <a:xfrm>
            <a:off x="2972210" y="2525316"/>
            <a:ext cx="540000" cy="0"/>
          </a:xfrm>
          <a:prstGeom prst="straightConnector1">
            <a:avLst/>
          </a:prstGeom>
          <a:ln w="34925">
            <a:solidFill>
              <a:srgbClr val="FF0000"/>
            </a:solidFill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/>
        </p:nvSpPr>
        <p:spPr>
          <a:xfrm>
            <a:off x="311700" y="216000"/>
            <a:ext cx="8520600" cy="47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Module 3</a:t>
            </a:r>
            <a:endParaRPr sz="18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1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6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1">
                <a:solidFill>
                  <a:srgbClr val="000000"/>
                </a:solidFill>
              </a:rPr>
              <a:t>Défi: insérez le lien</a:t>
            </a:r>
            <a:endParaRPr sz="16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1">
                <a:solidFill>
                  <a:srgbClr val="000000"/>
                </a:solidFill>
              </a:rPr>
              <a:t>ou la photo du croquis.</a:t>
            </a:r>
            <a:endParaRPr sz="16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</a:endParaRPr>
          </a:p>
        </p:txBody>
      </p:sp>
      <p:grpSp>
        <p:nvGrpSpPr>
          <p:cNvPr id="148" name="Google Shape;148;p21"/>
          <p:cNvGrpSpPr/>
          <p:nvPr/>
        </p:nvGrpSpPr>
        <p:grpSpPr>
          <a:xfrm>
            <a:off x="2966400" y="1148400"/>
            <a:ext cx="5293200" cy="3670200"/>
            <a:chOff x="2966400" y="1184950"/>
            <a:chExt cx="5293200" cy="3670200"/>
          </a:xfrm>
        </p:grpSpPr>
        <p:sp>
          <p:nvSpPr>
            <p:cNvPr id="149" name="Google Shape;149;p21"/>
            <p:cNvSpPr/>
            <p:nvPr/>
          </p:nvSpPr>
          <p:spPr>
            <a:xfrm>
              <a:off x="2967600" y="1184950"/>
              <a:ext cx="5292000" cy="36702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" name="Google Shape;150;p21"/>
            <p:cNvGrpSpPr/>
            <p:nvPr/>
          </p:nvGrpSpPr>
          <p:grpSpPr>
            <a:xfrm>
              <a:off x="2966400" y="1184950"/>
              <a:ext cx="234000" cy="233450"/>
              <a:chOff x="2966400" y="1184950"/>
              <a:chExt cx="234000" cy="233450"/>
            </a:xfrm>
          </p:grpSpPr>
          <p:sp>
            <p:nvSpPr>
              <p:cNvPr id="151" name="Google Shape;151;p21"/>
              <p:cNvSpPr/>
              <p:nvPr/>
            </p:nvSpPr>
            <p:spPr>
              <a:xfrm>
                <a:off x="2966400" y="1184950"/>
                <a:ext cx="216000" cy="216000"/>
              </a:xfrm>
              <a:prstGeom prst="rect">
                <a:avLst/>
              </a:prstGeom>
              <a:noFill/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1"/>
              <p:cNvSpPr/>
              <p:nvPr/>
            </p:nvSpPr>
            <p:spPr>
              <a:xfrm>
                <a:off x="2984400" y="1202400"/>
                <a:ext cx="216000" cy="216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21"/>
            <p:cNvGrpSpPr/>
            <p:nvPr/>
          </p:nvGrpSpPr>
          <p:grpSpPr>
            <a:xfrm flipH="1">
              <a:off x="8025600" y="1184950"/>
              <a:ext cx="234000" cy="233450"/>
              <a:chOff x="2966400" y="1184950"/>
              <a:chExt cx="234000" cy="233450"/>
            </a:xfrm>
          </p:grpSpPr>
          <p:sp>
            <p:nvSpPr>
              <p:cNvPr id="154" name="Google Shape;154;p21"/>
              <p:cNvSpPr/>
              <p:nvPr/>
            </p:nvSpPr>
            <p:spPr>
              <a:xfrm>
                <a:off x="2966400" y="1184950"/>
                <a:ext cx="216000" cy="216000"/>
              </a:xfrm>
              <a:prstGeom prst="rect">
                <a:avLst/>
              </a:prstGeom>
              <a:noFill/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1"/>
              <p:cNvSpPr/>
              <p:nvPr/>
            </p:nvSpPr>
            <p:spPr>
              <a:xfrm>
                <a:off x="2984400" y="1202400"/>
                <a:ext cx="216000" cy="216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" name="Google Shape;156;p21"/>
            <p:cNvGrpSpPr/>
            <p:nvPr/>
          </p:nvGrpSpPr>
          <p:grpSpPr>
            <a:xfrm rot="10800000" flipH="1">
              <a:off x="2967600" y="4621700"/>
              <a:ext cx="234000" cy="233450"/>
              <a:chOff x="2966400" y="1184950"/>
              <a:chExt cx="234000" cy="233450"/>
            </a:xfrm>
          </p:grpSpPr>
          <p:sp>
            <p:nvSpPr>
              <p:cNvPr id="157" name="Google Shape;157;p21"/>
              <p:cNvSpPr/>
              <p:nvPr/>
            </p:nvSpPr>
            <p:spPr>
              <a:xfrm>
                <a:off x="2966400" y="1184950"/>
                <a:ext cx="216000" cy="216000"/>
              </a:xfrm>
              <a:prstGeom prst="rect">
                <a:avLst/>
              </a:prstGeom>
              <a:noFill/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1"/>
              <p:cNvSpPr/>
              <p:nvPr/>
            </p:nvSpPr>
            <p:spPr>
              <a:xfrm>
                <a:off x="2984400" y="1202400"/>
                <a:ext cx="216000" cy="216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311700" y="216000"/>
            <a:ext cx="8520600" cy="8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latin typeface="Quicksand"/>
                <a:ea typeface="Quicksand"/>
                <a:cs typeface="Quicksand"/>
                <a:sym typeface="Quicksand"/>
              </a:rPr>
              <a:t>Module 3</a:t>
            </a: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1">
                <a:latin typeface="Quicksand"/>
                <a:ea typeface="Quicksand"/>
                <a:cs typeface="Quicksand"/>
                <a:sym typeface="Quicksand"/>
              </a:rPr>
              <a:t>Illustrer pour mieux se comprendre</a:t>
            </a:r>
            <a:endParaRPr sz="1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1"/>
          <p:cNvSpPr/>
          <p:nvPr/>
        </p:nvSpPr>
        <p:spPr>
          <a:xfrm rot="-10795912" flipH="1">
            <a:off x="2581200" y="3024150"/>
            <a:ext cx="252300" cy="23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8675" y="87975"/>
            <a:ext cx="1433050" cy="13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/>
          <p:nvPr/>
        </p:nvSpPr>
        <p:spPr>
          <a:xfrm>
            <a:off x="2984400" y="1202400"/>
            <a:ext cx="216000" cy="2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59" y="4225450"/>
            <a:ext cx="929416" cy="8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E71341B-2354-2A4F-A725-01BFF825968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6000"/>
          </a:blip>
          <a:stretch>
            <a:fillRect/>
          </a:stretch>
        </p:blipFill>
        <p:spPr>
          <a:xfrm>
            <a:off x="5224040" y="2346690"/>
            <a:ext cx="779120" cy="65738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51D0BA6-B655-4948-86F2-694C985B377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4000"/>
          </a:blip>
          <a:stretch>
            <a:fillRect/>
          </a:stretch>
        </p:blipFill>
        <p:spPr>
          <a:xfrm>
            <a:off x="5325577" y="3300176"/>
            <a:ext cx="576045" cy="43203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F10D6FE-A9C2-0A45-B4CD-303A4DC4C345}"/>
              </a:ext>
            </a:extLst>
          </p:cNvPr>
          <p:cNvSpPr txBox="1"/>
          <p:nvPr/>
        </p:nvSpPr>
        <p:spPr>
          <a:xfrm>
            <a:off x="5037667" y="2030401"/>
            <a:ext cx="1202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/>
              <a:t>http://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1288</Words>
  <Application>Microsoft Macintosh PowerPoint</Application>
  <PresentationFormat>Affichage à l'écran (16:9)</PresentationFormat>
  <Paragraphs>249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Arial</vt:lpstr>
      <vt:lpstr>Quicksand</vt:lpstr>
      <vt:lpstr>Simple Light</vt:lpstr>
      <vt:lpstr>Journal de bord Communication orale</vt:lpstr>
      <vt:lpstr>Module 1 Faire le tour de la question… sur de bonnes questions ! Réflexion </vt:lpstr>
      <vt:lpstr>Module 2 3,2,1...Action !  Qu’en pensez-vous ? Activité 2  </vt:lpstr>
      <vt:lpstr>Module 2 3,2,1...Action !  Qu’en pensez-vous ? Apprentissage technique  </vt:lpstr>
      <vt:lpstr>Module 2 3,2,1...Action !  Qu’en pensez-vous ?     </vt:lpstr>
      <vt:lpstr>Module 2 3,2,1...Action !  Qu’en pensez-vous ? Réflexion </vt:lpstr>
      <vt:lpstr>Module 3 Illustrer pour mieux se comprendre Activité 3  </vt:lpstr>
      <vt:lpstr>Module 3 Illustrer pour mieux se comprendre Apprentissage technique    </vt:lpstr>
      <vt:lpstr>Module 3 Illustrer pour mieux se comprendre     </vt:lpstr>
      <vt:lpstr>Module 3 Illustrer pour mieux se comprendre Réflexion  </vt:lpstr>
      <vt:lpstr>Module 4 À la manière de … Le balado professionnel pour s’inspirer Activité 4  </vt:lpstr>
      <vt:lpstr>Module 4 À la manière de … Le balado professionnel pour s’inspirer Réflexion  </vt:lpstr>
      <vt:lpstr>Module 5 A Un, deux… test ? Vous m’entendez ? Activité 5 A  Prendre conscience de ses forces et de ses défis  </vt:lpstr>
      <vt:lpstr>Module 5 A Un, deux… test ? Vous m’entendez ? Apprentissage technique  Prendre conscience de ses forces et de ses défis  </vt:lpstr>
      <vt:lpstr>Module 5 A Un, deux… test ? Vous m’entendez ?  Prendre conscience de ses forces et de ses défis         Défi: insérer votre enregistrement audio  </vt:lpstr>
      <vt:lpstr>Module 5 B Un, deux… test ? Vous m’entendez ? Activité 5 B Travailler les éléments prosodiques de la communication orale  </vt:lpstr>
      <vt:lpstr>Module 5 B Un, deux… test ? Vous m’entendez ? Apprentissage technique Travailler les éléments prosodiques de la communication orale  </vt:lpstr>
      <vt:lpstr>Module 5 B Un, deux… test ? Vous m’entendez ? Travailler des éléments de la communication orale selon nos propres défis          Défi: insérer votre enregistrement audio      </vt:lpstr>
      <vt:lpstr>Module 5 Un, deux… test ? Vous m’entendez ? Réflexion Travailler des éléments de la communication orale selon nos propres défis    </vt:lpstr>
      <vt:lpstr>Module 6 Apprendre, c’est bien ! Partager ses apprentissages, c’est encore mieux ! Activité 6  </vt:lpstr>
      <vt:lpstr>Module 6 Apprendre, c’est bien ! Partager ses apprentissages, c’est encore mieux ! Apprentissage technique </vt:lpstr>
      <vt:lpstr>Module 6 Apprendre, c’est bien ! Partager ses apprentissages, c’est encore mieux !        Défi: déposer votre montage dans le journal de bord en version MP3 </vt:lpstr>
      <vt:lpstr>Module 6 Apprendre, c’est bien ! Partager ses apprentissages, c’est encore mieux ! Réflexion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de bord Communication orale</dc:title>
  <dc:subject/>
  <dc:creator>Domaine des langues</dc:creator>
  <cp:keywords/>
  <dc:description/>
  <cp:lastModifiedBy>Julie Noël</cp:lastModifiedBy>
  <cp:revision>28</cp:revision>
  <dcterms:modified xsi:type="dcterms:W3CDTF">2019-10-03T17:53:23Z</dcterms:modified>
  <cp:category/>
</cp:coreProperties>
</file>